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75" r:id="rId2"/>
  </p:sldMasterIdLst>
  <p:notesMasterIdLst>
    <p:notesMasterId r:id="rId66"/>
  </p:notesMasterIdLst>
  <p:handoutMasterIdLst>
    <p:handoutMasterId r:id="rId67"/>
  </p:handoutMasterIdLst>
  <p:sldIdLst>
    <p:sldId id="256" r:id="rId3"/>
    <p:sldId id="258" r:id="rId4"/>
    <p:sldId id="260" r:id="rId5"/>
    <p:sldId id="261" r:id="rId6"/>
    <p:sldId id="262" r:id="rId7"/>
    <p:sldId id="263" r:id="rId8"/>
    <p:sldId id="264" r:id="rId9"/>
    <p:sldId id="276" r:id="rId10"/>
    <p:sldId id="287" r:id="rId11"/>
    <p:sldId id="288" r:id="rId12"/>
    <p:sldId id="290" r:id="rId13"/>
    <p:sldId id="268" r:id="rId14"/>
    <p:sldId id="270" r:id="rId15"/>
    <p:sldId id="266" r:id="rId16"/>
    <p:sldId id="267" r:id="rId17"/>
    <p:sldId id="269" r:id="rId18"/>
    <p:sldId id="308" r:id="rId19"/>
    <p:sldId id="317" r:id="rId20"/>
    <p:sldId id="271" r:id="rId21"/>
    <p:sldId id="272" r:id="rId22"/>
    <p:sldId id="273" r:id="rId23"/>
    <p:sldId id="318" r:id="rId24"/>
    <p:sldId id="319" r:id="rId25"/>
    <p:sldId id="277" r:id="rId26"/>
    <p:sldId id="278" r:id="rId27"/>
    <p:sldId id="279" r:id="rId28"/>
    <p:sldId id="281" r:id="rId29"/>
    <p:sldId id="282" r:id="rId30"/>
    <p:sldId id="283" r:id="rId31"/>
    <p:sldId id="284" r:id="rId32"/>
    <p:sldId id="285" r:id="rId33"/>
    <p:sldId id="286" r:id="rId34"/>
    <p:sldId id="291" r:id="rId35"/>
    <p:sldId id="292" r:id="rId36"/>
    <p:sldId id="293" r:id="rId37"/>
    <p:sldId id="294" r:id="rId38"/>
    <p:sldId id="295" r:id="rId39"/>
    <p:sldId id="320" r:id="rId40"/>
    <p:sldId id="321" r:id="rId41"/>
    <p:sldId id="322" r:id="rId42"/>
    <p:sldId id="323" r:id="rId43"/>
    <p:sldId id="324" r:id="rId44"/>
    <p:sldId id="299" r:id="rId45"/>
    <p:sldId id="296" r:id="rId46"/>
    <p:sldId id="298" r:id="rId47"/>
    <p:sldId id="312" r:id="rId48"/>
    <p:sldId id="313" r:id="rId49"/>
    <p:sldId id="315" r:id="rId50"/>
    <p:sldId id="316" r:id="rId51"/>
    <p:sldId id="309" r:id="rId52"/>
    <p:sldId id="314" r:id="rId53"/>
    <p:sldId id="310" r:id="rId54"/>
    <p:sldId id="311" r:id="rId55"/>
    <p:sldId id="300" r:id="rId56"/>
    <p:sldId id="301" r:id="rId57"/>
    <p:sldId id="303" r:id="rId58"/>
    <p:sldId id="302" r:id="rId59"/>
    <p:sldId id="304" r:id="rId60"/>
    <p:sldId id="305" r:id="rId61"/>
    <p:sldId id="306" r:id="rId62"/>
    <p:sldId id="307" r:id="rId63"/>
    <p:sldId id="265" r:id="rId64"/>
    <p:sldId id="275" r:id="rId65"/>
  </p:sldIdLst>
  <p:sldSz cx="12192000" cy="6858000"/>
  <p:notesSz cx="6858000" cy="9144000"/>
  <p:embeddedFontLst>
    <p:embeddedFont>
      <p:font typeface="Calibri" panose="020F0502020204030204" pitchFamily="34" charset="0"/>
      <p:regular r:id="rId68"/>
      <p:bold r:id="rId69"/>
      <p:italic r:id="rId70"/>
      <p:boldItalic r:id="rId71"/>
    </p:embeddedFont>
    <p:embeddedFont>
      <p:font typeface="Equinor" panose="020B0604020202020204" charset="0"/>
      <p:regular r:id="rId72"/>
      <p:bold r:id="rId73"/>
      <p:italic r:id="rId74"/>
      <p:boldItalic r:id="rId75"/>
    </p:embeddedFont>
    <p:embeddedFont>
      <p:font typeface="Equinor Light" panose="020B0604020202020204" charset="0"/>
      <p:regular r:id="rId76"/>
      <p:italic r:id="rId77"/>
    </p:embeddedFont>
    <p:embeddedFont>
      <p:font typeface="Equinor Medium" panose="020B0604020202020204" charset="0"/>
      <p:regular r:id="rId78"/>
      <p:italic r:id="rId79"/>
    </p:embeddedFont>
    <p:embeddedFont>
      <p:font typeface="Verdana" panose="020B0604030504040204" pitchFamily="34" charset="0"/>
      <p:regular r:id="rId80"/>
      <p:bold r:id="rId81"/>
      <p:italic r:id="rId82"/>
      <p:boldItalic r:id="rId8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a:srgbClr val="FF1243"/>
    <a:srgbClr val="007079"/>
    <a:srgbClr val="F2FCF5"/>
    <a:srgbClr val="E6FAEC"/>
    <a:srgbClr val="B2D4D7"/>
    <a:srgbClr val="7FB7BC"/>
    <a:srgbClr val="4C9BA1"/>
    <a:srgbClr val="EAF4F9"/>
    <a:srgbClr val="D5EA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7E1DC6-581E-4A40-940F-A443BD7753A9}" v="47" dt="2019-05-06T11:56:58.7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showGuides="1">
      <p:cViewPr varScale="1">
        <p:scale>
          <a:sx n="112" d="100"/>
          <a:sy n="112" d="100"/>
        </p:scale>
        <p:origin x="102" y="126"/>
      </p:cViewPr>
      <p:guideLst>
        <p:guide orient="horz" pos="2160"/>
        <p:guide pos="3840"/>
      </p:guideLst>
    </p:cSldViewPr>
  </p:slideViewPr>
  <p:notesTextViewPr>
    <p:cViewPr>
      <p:scale>
        <a:sx n="1" d="1"/>
        <a:sy n="1" d="1"/>
      </p:scale>
      <p:origin x="0" y="0"/>
    </p:cViewPr>
  </p:notesTextViewPr>
  <p:notesViewPr>
    <p:cSldViewPr snapToGrid="0" showGuides="1">
      <p:cViewPr varScale="1">
        <p:scale>
          <a:sx n="89" d="100"/>
          <a:sy n="89" d="100"/>
        </p:scale>
        <p:origin x="4114" y="91"/>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font" Target="fonts/font1.fntdata"/><Relationship Id="rId76" Type="http://schemas.openxmlformats.org/officeDocument/2006/relationships/font" Target="fonts/font9.fntdata"/><Relationship Id="rId84" Type="http://schemas.openxmlformats.org/officeDocument/2006/relationships/presProps" Target="presProps.xml"/><Relationship Id="rId89" Type="http://schemas.microsoft.com/office/2015/10/relationships/revisionInfo" Target="revisionInfo.xml"/><Relationship Id="rId7" Type="http://schemas.openxmlformats.org/officeDocument/2006/relationships/slide" Target="slides/slide5.xml"/><Relationship Id="rId71"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notesMaster" Target="notesMasters/notesMaster1.xml"/><Relationship Id="rId74" Type="http://schemas.openxmlformats.org/officeDocument/2006/relationships/font" Target="fonts/font7.fntdata"/><Relationship Id="rId79" Type="http://schemas.openxmlformats.org/officeDocument/2006/relationships/font" Target="fonts/font12.fntdata"/><Relationship Id="rId87"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15.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font" Target="fonts/font2.fntdata"/><Relationship Id="rId77" Type="http://schemas.openxmlformats.org/officeDocument/2006/relationships/font" Target="fonts/font1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5.fntdata"/><Relationship Id="rId80" Type="http://schemas.openxmlformats.org/officeDocument/2006/relationships/font" Target="fonts/font13.fntdata"/><Relationship Id="rId85"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handoutMaster" Target="handoutMasters/handout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3.fntdata"/><Relationship Id="rId75" Type="http://schemas.openxmlformats.org/officeDocument/2006/relationships/font" Target="fonts/font8.fntdata"/><Relationship Id="rId83" Type="http://schemas.openxmlformats.org/officeDocument/2006/relationships/font" Target="fonts/font16.fntdata"/><Relationship Id="rId88"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6.fntdata"/><Relationship Id="rId78" Type="http://schemas.openxmlformats.org/officeDocument/2006/relationships/font" Target="fonts/font11.fntdata"/><Relationship Id="rId81" Type="http://schemas.openxmlformats.org/officeDocument/2006/relationships/font" Target="fonts/font14.fntdata"/><Relationship Id="rId86"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ven Solbraa" userId="3e420c9c-db69-4f4e-ae20-0ab740601ba7" providerId="ADAL" clId="{0DA0C9FA-6055-45CF-8122-5EDE22BA7777}"/>
  </pc:docChgLst>
  <pc:docChgLst>
    <pc:chgData name="Even Solbraa" userId="3e420c9c-db69-4f4e-ae20-0ab740601ba7" providerId="ADAL" clId="{3E7E1DC6-581E-4A40-940F-A443BD7753A9}"/>
    <pc:docChg chg="undo custSel mod modSld modMainMaster">
      <pc:chgData name="Even Solbraa" userId="3e420c9c-db69-4f4e-ae20-0ab740601ba7" providerId="ADAL" clId="{3E7E1DC6-581E-4A40-940F-A443BD7753A9}" dt="2019-05-06T11:56:58.387" v="36"/>
      <pc:docMkLst>
        <pc:docMk/>
      </pc:docMkLst>
      <pc:sldChg chg="addSp delSp modSp mod setBg">
        <pc:chgData name="Even Solbraa" userId="3e420c9c-db69-4f4e-ae20-0ab740601ba7" providerId="ADAL" clId="{3E7E1DC6-581E-4A40-940F-A443BD7753A9}" dt="2019-05-06T11:56:58.387" v="36"/>
        <pc:sldMkLst>
          <pc:docMk/>
          <pc:sldMk cId="4007871920" sldId="256"/>
        </pc:sldMkLst>
        <pc:spChg chg="mod">
          <ac:chgData name="Even Solbraa" userId="3e420c9c-db69-4f4e-ae20-0ab740601ba7" providerId="ADAL" clId="{3E7E1DC6-581E-4A40-940F-A443BD7753A9}" dt="2019-05-06T11:56:52.768" v="33" actId="26606"/>
          <ac:spMkLst>
            <pc:docMk/>
            <pc:sldMk cId="4007871920" sldId="256"/>
            <ac:spMk id="2" creationId="{6485A2D5-8E0C-4CE7-B66B-85030A5E4831}"/>
          </ac:spMkLst>
        </pc:spChg>
        <pc:spChg chg="mod ord">
          <ac:chgData name="Even Solbraa" userId="3e420c9c-db69-4f4e-ae20-0ab740601ba7" providerId="ADAL" clId="{3E7E1DC6-581E-4A40-940F-A443BD7753A9}" dt="2019-05-06T11:56:52.768" v="33" actId="26606"/>
          <ac:spMkLst>
            <pc:docMk/>
            <pc:sldMk cId="4007871920" sldId="256"/>
            <ac:spMk id="3" creationId="{1202B5F4-B7FD-43A5-8728-5F00963B0520}"/>
          </ac:spMkLst>
        </pc:spChg>
        <pc:spChg chg="add del mod">
          <ac:chgData name="Even Solbraa" userId="3e420c9c-db69-4f4e-ae20-0ab740601ba7" providerId="ADAL" clId="{3E7E1DC6-581E-4A40-940F-A443BD7753A9}" dt="2019-05-06T11:56:58.387" v="36"/>
          <ac:spMkLst>
            <pc:docMk/>
            <pc:sldMk cId="4007871920" sldId="256"/>
            <ac:spMk id="5" creationId="{9E35A18B-6742-48C2-A811-9455DF958864}"/>
          </ac:spMkLst>
        </pc:spChg>
        <pc:spChg chg="add del mod">
          <ac:chgData name="Even Solbraa" userId="3e420c9c-db69-4f4e-ae20-0ab740601ba7" providerId="ADAL" clId="{3E7E1DC6-581E-4A40-940F-A443BD7753A9}" dt="2019-05-06T11:56:58.387" v="36"/>
          <ac:spMkLst>
            <pc:docMk/>
            <pc:sldMk cId="4007871920" sldId="256"/>
            <ac:spMk id="6" creationId="{5D6E7972-7641-4F43-8E3F-CA157E86BECD}"/>
          </ac:spMkLst>
        </pc:spChg>
        <pc:spChg chg="add del">
          <ac:chgData name="Even Solbraa" userId="3e420c9c-db69-4f4e-ae20-0ab740601ba7" providerId="ADAL" clId="{3E7E1DC6-581E-4A40-940F-A443BD7753A9}" dt="2019-05-06T11:56:52.768" v="33" actId="26606"/>
          <ac:spMkLst>
            <pc:docMk/>
            <pc:sldMk cId="4007871920" sldId="256"/>
            <ac:spMk id="9" creationId="{73DE2CFE-42F2-48F0-8706-5264E012B10C}"/>
          </ac:spMkLst>
        </pc:spChg>
        <pc:picChg chg="mod">
          <ac:chgData name="Even Solbraa" userId="3e420c9c-db69-4f4e-ae20-0ab740601ba7" providerId="ADAL" clId="{3E7E1DC6-581E-4A40-940F-A443BD7753A9}" dt="2019-05-06T11:56:52.768" v="33" actId="26606"/>
          <ac:picMkLst>
            <pc:docMk/>
            <pc:sldMk cId="4007871920" sldId="256"/>
            <ac:picMk id="4" creationId="{B841E232-46D5-4CDA-B811-D7D2A0E233F8}"/>
          </ac:picMkLst>
        </pc:picChg>
      </pc:sldChg>
      <pc:sldChg chg="modSp">
        <pc:chgData name="Even Solbraa" userId="3e420c9c-db69-4f4e-ae20-0ab740601ba7" providerId="ADAL" clId="{3E7E1DC6-581E-4A40-940F-A443BD7753A9}" dt="2019-05-06T11:56:55.803" v="35"/>
        <pc:sldMkLst>
          <pc:docMk/>
          <pc:sldMk cId="634824670" sldId="260"/>
        </pc:sldMkLst>
        <pc:spChg chg="mod">
          <ac:chgData name="Even Solbraa" userId="3e420c9c-db69-4f4e-ae20-0ab740601ba7" providerId="ADAL" clId="{3E7E1DC6-581E-4A40-940F-A443BD7753A9}" dt="2019-05-06T11:56:55.803" v="35"/>
          <ac:spMkLst>
            <pc:docMk/>
            <pc:sldMk cId="634824670" sldId="260"/>
            <ac:spMk id="22530" creationId="{0A1400C0-699F-49C1-8D95-5C059C9A99A7}"/>
          </ac:spMkLst>
        </pc:spChg>
        <pc:spChg chg="mod">
          <ac:chgData name="Even Solbraa" userId="3e420c9c-db69-4f4e-ae20-0ab740601ba7" providerId="ADAL" clId="{3E7E1DC6-581E-4A40-940F-A443BD7753A9}" dt="2019-05-06T11:56:55.803" v="35"/>
          <ac:spMkLst>
            <pc:docMk/>
            <pc:sldMk cId="634824670" sldId="260"/>
            <ac:spMk id="22533" creationId="{04A14854-4B42-437B-A2DA-74BE4F104163}"/>
          </ac:spMkLst>
        </pc:spChg>
      </pc:sldChg>
      <pc:sldChg chg="modSp">
        <pc:chgData name="Even Solbraa" userId="3e420c9c-db69-4f4e-ae20-0ab740601ba7" providerId="ADAL" clId="{3E7E1DC6-581E-4A40-940F-A443BD7753A9}" dt="2019-05-06T11:56:55.803" v="35"/>
        <pc:sldMkLst>
          <pc:docMk/>
          <pc:sldMk cId="3793624730" sldId="261"/>
        </pc:sldMkLst>
        <pc:spChg chg="mod">
          <ac:chgData name="Even Solbraa" userId="3e420c9c-db69-4f4e-ae20-0ab740601ba7" providerId="ADAL" clId="{3E7E1DC6-581E-4A40-940F-A443BD7753A9}" dt="2019-05-06T11:56:55.803" v="35"/>
          <ac:spMkLst>
            <pc:docMk/>
            <pc:sldMk cId="3793624730" sldId="261"/>
            <ac:spMk id="3" creationId="{19A89050-9A69-4936-BF58-3667BD2718FE}"/>
          </ac:spMkLst>
        </pc:spChg>
        <pc:spChg chg="mod">
          <ac:chgData name="Even Solbraa" userId="3e420c9c-db69-4f4e-ae20-0ab740601ba7" providerId="ADAL" clId="{3E7E1DC6-581E-4A40-940F-A443BD7753A9}" dt="2019-05-06T11:56:55.803" v="35"/>
          <ac:spMkLst>
            <pc:docMk/>
            <pc:sldMk cId="3793624730" sldId="261"/>
            <ac:spMk id="23554" creationId="{0C226FD7-6310-4A8F-901D-2D2A457168CE}"/>
          </ac:spMkLst>
        </pc:spChg>
      </pc:sldChg>
      <pc:sldChg chg="modSp">
        <pc:chgData name="Even Solbraa" userId="3e420c9c-db69-4f4e-ae20-0ab740601ba7" providerId="ADAL" clId="{3E7E1DC6-581E-4A40-940F-A443BD7753A9}" dt="2019-05-06T11:56:55.803" v="35"/>
        <pc:sldMkLst>
          <pc:docMk/>
          <pc:sldMk cId="968839631" sldId="262"/>
        </pc:sldMkLst>
        <pc:spChg chg="mod">
          <ac:chgData name="Even Solbraa" userId="3e420c9c-db69-4f4e-ae20-0ab740601ba7" providerId="ADAL" clId="{3E7E1DC6-581E-4A40-940F-A443BD7753A9}" dt="2019-05-06T11:56:55.803" v="35"/>
          <ac:spMkLst>
            <pc:docMk/>
            <pc:sldMk cId="968839631" sldId="262"/>
            <ac:spMk id="24578" creationId="{07487A79-37B5-463D-A7F6-C72D6B7D2E95}"/>
          </ac:spMkLst>
        </pc:spChg>
        <pc:spChg chg="mod">
          <ac:chgData name="Even Solbraa" userId="3e420c9c-db69-4f4e-ae20-0ab740601ba7" providerId="ADAL" clId="{3E7E1DC6-581E-4A40-940F-A443BD7753A9}" dt="2019-05-06T11:56:55.803" v="35"/>
          <ac:spMkLst>
            <pc:docMk/>
            <pc:sldMk cId="968839631" sldId="262"/>
            <ac:spMk id="24579" creationId="{2C4AE857-5CA8-431E-A28F-C4DA7518695B}"/>
          </ac:spMkLst>
        </pc:spChg>
      </pc:sldChg>
      <pc:sldChg chg="modSp">
        <pc:chgData name="Even Solbraa" userId="3e420c9c-db69-4f4e-ae20-0ab740601ba7" providerId="ADAL" clId="{3E7E1DC6-581E-4A40-940F-A443BD7753A9}" dt="2019-05-06T11:56:55.803" v="35"/>
        <pc:sldMkLst>
          <pc:docMk/>
          <pc:sldMk cId="4064133001" sldId="263"/>
        </pc:sldMkLst>
        <pc:spChg chg="mod">
          <ac:chgData name="Even Solbraa" userId="3e420c9c-db69-4f4e-ae20-0ab740601ba7" providerId="ADAL" clId="{3E7E1DC6-581E-4A40-940F-A443BD7753A9}" dt="2019-05-06T11:56:55.803" v="35"/>
          <ac:spMkLst>
            <pc:docMk/>
            <pc:sldMk cId="4064133001" sldId="263"/>
            <ac:spMk id="25605" creationId="{3A66D22C-A313-4A4F-A97F-CBDB6032643D}"/>
          </ac:spMkLst>
        </pc:spChg>
      </pc:sldChg>
      <pc:sldChg chg="modSp">
        <pc:chgData name="Even Solbraa" userId="3e420c9c-db69-4f4e-ae20-0ab740601ba7" providerId="ADAL" clId="{3E7E1DC6-581E-4A40-940F-A443BD7753A9}" dt="2019-05-06T11:56:55.803" v="35"/>
        <pc:sldMkLst>
          <pc:docMk/>
          <pc:sldMk cId="128469872" sldId="264"/>
        </pc:sldMkLst>
        <pc:spChg chg="mod">
          <ac:chgData name="Even Solbraa" userId="3e420c9c-db69-4f4e-ae20-0ab740601ba7" providerId="ADAL" clId="{3E7E1DC6-581E-4A40-940F-A443BD7753A9}" dt="2019-05-06T11:56:55.803" v="35"/>
          <ac:spMkLst>
            <pc:docMk/>
            <pc:sldMk cId="128469872" sldId="264"/>
            <ac:spMk id="26626" creationId="{CEB54689-54BC-4D6A-BDCB-9560C6415CAD}"/>
          </ac:spMkLst>
        </pc:spChg>
        <pc:spChg chg="mod">
          <ac:chgData name="Even Solbraa" userId="3e420c9c-db69-4f4e-ae20-0ab740601ba7" providerId="ADAL" clId="{3E7E1DC6-581E-4A40-940F-A443BD7753A9}" dt="2019-05-06T11:56:55.803" v="35"/>
          <ac:spMkLst>
            <pc:docMk/>
            <pc:sldMk cId="128469872" sldId="264"/>
            <ac:spMk id="26628" creationId="{E2636C0A-FDD1-4BC1-A07C-4A0585F170AB}"/>
          </ac:spMkLst>
        </pc:spChg>
      </pc:sldChg>
      <pc:sldChg chg="modSp">
        <pc:chgData name="Even Solbraa" userId="3e420c9c-db69-4f4e-ae20-0ab740601ba7" providerId="ADAL" clId="{3E7E1DC6-581E-4A40-940F-A443BD7753A9}" dt="2019-05-06T11:56:55.803" v="35"/>
        <pc:sldMkLst>
          <pc:docMk/>
          <pc:sldMk cId="3467365731" sldId="266"/>
        </pc:sldMkLst>
        <pc:spChg chg="mod">
          <ac:chgData name="Even Solbraa" userId="3e420c9c-db69-4f4e-ae20-0ab740601ba7" providerId="ADAL" clId="{3E7E1DC6-581E-4A40-940F-A443BD7753A9}" dt="2019-05-06T11:56:55.803" v="35"/>
          <ac:spMkLst>
            <pc:docMk/>
            <pc:sldMk cId="3467365731" sldId="266"/>
            <ac:spMk id="34818" creationId="{7345031C-E952-4BAC-9ED6-94C2DD0A0826}"/>
          </ac:spMkLst>
        </pc:spChg>
      </pc:sldChg>
      <pc:sldChg chg="modSp">
        <pc:chgData name="Even Solbraa" userId="3e420c9c-db69-4f4e-ae20-0ab740601ba7" providerId="ADAL" clId="{3E7E1DC6-581E-4A40-940F-A443BD7753A9}" dt="2019-05-06T11:56:55.803" v="35"/>
        <pc:sldMkLst>
          <pc:docMk/>
          <pc:sldMk cId="4162247518" sldId="267"/>
        </pc:sldMkLst>
        <pc:spChg chg="mod">
          <ac:chgData name="Even Solbraa" userId="3e420c9c-db69-4f4e-ae20-0ab740601ba7" providerId="ADAL" clId="{3E7E1DC6-581E-4A40-940F-A443BD7753A9}" dt="2019-05-06T11:56:55.803" v="35"/>
          <ac:spMkLst>
            <pc:docMk/>
            <pc:sldMk cId="4162247518" sldId="267"/>
            <ac:spMk id="35842" creationId="{0D74FFF9-BB04-416E-87B9-4E2F1673F3DA}"/>
          </ac:spMkLst>
        </pc:spChg>
      </pc:sldChg>
      <pc:sldChg chg="modSp">
        <pc:chgData name="Even Solbraa" userId="3e420c9c-db69-4f4e-ae20-0ab740601ba7" providerId="ADAL" clId="{3E7E1DC6-581E-4A40-940F-A443BD7753A9}" dt="2019-05-06T11:56:55.803" v="35"/>
        <pc:sldMkLst>
          <pc:docMk/>
          <pc:sldMk cId="1000217875" sldId="272"/>
        </pc:sldMkLst>
        <pc:spChg chg="mod">
          <ac:chgData name="Even Solbraa" userId="3e420c9c-db69-4f4e-ae20-0ab740601ba7" providerId="ADAL" clId="{3E7E1DC6-581E-4A40-940F-A443BD7753A9}" dt="2019-05-06T11:56:55.803" v="35"/>
          <ac:spMkLst>
            <pc:docMk/>
            <pc:sldMk cId="1000217875" sldId="272"/>
            <ac:spMk id="40963" creationId="{682FA113-E6C0-4938-A0AC-AE22E4521909}"/>
          </ac:spMkLst>
        </pc:spChg>
      </pc:sldChg>
      <pc:sldChg chg="modSp">
        <pc:chgData name="Even Solbraa" userId="3e420c9c-db69-4f4e-ae20-0ab740601ba7" providerId="ADAL" clId="{3E7E1DC6-581E-4A40-940F-A443BD7753A9}" dt="2019-05-06T11:56:55.803" v="35"/>
        <pc:sldMkLst>
          <pc:docMk/>
          <pc:sldMk cId="2218219207" sldId="273"/>
        </pc:sldMkLst>
        <pc:spChg chg="mod">
          <ac:chgData name="Even Solbraa" userId="3e420c9c-db69-4f4e-ae20-0ab740601ba7" providerId="ADAL" clId="{3E7E1DC6-581E-4A40-940F-A443BD7753A9}" dt="2019-05-06T11:56:55.803" v="35"/>
          <ac:spMkLst>
            <pc:docMk/>
            <pc:sldMk cId="2218219207" sldId="273"/>
            <ac:spMk id="41986" creationId="{277D41BA-339E-451F-9A84-17DF81446E2B}"/>
          </ac:spMkLst>
        </pc:spChg>
      </pc:sldChg>
      <pc:sldChg chg="modSp">
        <pc:chgData name="Even Solbraa" userId="3e420c9c-db69-4f4e-ae20-0ab740601ba7" providerId="ADAL" clId="{3E7E1DC6-581E-4A40-940F-A443BD7753A9}" dt="2019-05-06T11:56:55.803" v="35"/>
        <pc:sldMkLst>
          <pc:docMk/>
          <pc:sldMk cId="1029076804" sldId="276"/>
        </pc:sldMkLst>
        <pc:spChg chg="mod">
          <ac:chgData name="Even Solbraa" userId="3e420c9c-db69-4f4e-ae20-0ab740601ba7" providerId="ADAL" clId="{3E7E1DC6-581E-4A40-940F-A443BD7753A9}" dt="2019-05-06T11:56:55.803" v="35"/>
          <ac:spMkLst>
            <pc:docMk/>
            <pc:sldMk cId="1029076804" sldId="276"/>
            <ac:spMk id="27650" creationId="{84A125DF-789F-42D1-A775-FD0B96AD24A7}"/>
          </ac:spMkLst>
        </pc:spChg>
      </pc:sldChg>
      <pc:sldChg chg="modSp">
        <pc:chgData name="Even Solbraa" userId="3e420c9c-db69-4f4e-ae20-0ab740601ba7" providerId="ADAL" clId="{3E7E1DC6-581E-4A40-940F-A443BD7753A9}" dt="2019-05-06T11:56:55.803" v="35"/>
        <pc:sldMkLst>
          <pc:docMk/>
          <pc:sldMk cId="2746166387" sldId="279"/>
        </pc:sldMkLst>
        <pc:spChg chg="mod">
          <ac:chgData name="Even Solbraa" userId="3e420c9c-db69-4f4e-ae20-0ab740601ba7" providerId="ADAL" clId="{3E7E1DC6-581E-4A40-940F-A443BD7753A9}" dt="2019-05-06T11:56:55.803" v="35"/>
          <ac:spMkLst>
            <pc:docMk/>
            <pc:sldMk cId="2746166387" sldId="279"/>
            <ac:spMk id="47107" creationId="{E6BEBD76-892D-4ACA-99B8-7F774DE33ECA}"/>
          </ac:spMkLst>
        </pc:spChg>
      </pc:sldChg>
      <pc:sldChg chg="modSp">
        <pc:chgData name="Even Solbraa" userId="3e420c9c-db69-4f4e-ae20-0ab740601ba7" providerId="ADAL" clId="{3E7E1DC6-581E-4A40-940F-A443BD7753A9}" dt="2019-05-06T11:56:55.803" v="35"/>
        <pc:sldMkLst>
          <pc:docMk/>
          <pc:sldMk cId="2016827645" sldId="282"/>
        </pc:sldMkLst>
        <pc:spChg chg="mod">
          <ac:chgData name="Even Solbraa" userId="3e420c9c-db69-4f4e-ae20-0ab740601ba7" providerId="ADAL" clId="{3E7E1DC6-581E-4A40-940F-A443BD7753A9}" dt="2019-05-06T11:56:55.803" v="35"/>
          <ac:spMkLst>
            <pc:docMk/>
            <pc:sldMk cId="2016827645" sldId="282"/>
            <ac:spMk id="49155" creationId="{EFA6DAFC-2E42-41C1-A382-9E2402A5956C}"/>
          </ac:spMkLst>
        </pc:spChg>
      </pc:sldChg>
      <pc:sldChg chg="modSp">
        <pc:chgData name="Even Solbraa" userId="3e420c9c-db69-4f4e-ae20-0ab740601ba7" providerId="ADAL" clId="{3E7E1DC6-581E-4A40-940F-A443BD7753A9}" dt="2019-05-06T11:56:55.803" v="35"/>
        <pc:sldMkLst>
          <pc:docMk/>
          <pc:sldMk cId="2364776645" sldId="284"/>
        </pc:sldMkLst>
        <pc:spChg chg="mod">
          <ac:chgData name="Even Solbraa" userId="3e420c9c-db69-4f4e-ae20-0ab740601ba7" providerId="ADAL" clId="{3E7E1DC6-581E-4A40-940F-A443BD7753A9}" dt="2019-05-06T11:56:55.803" v="35"/>
          <ac:spMkLst>
            <pc:docMk/>
            <pc:sldMk cId="2364776645" sldId="284"/>
            <ac:spMk id="44035" creationId="{0315A495-AB1B-447C-87A1-7D74C9BFDECD}"/>
          </ac:spMkLst>
        </pc:spChg>
      </pc:sldChg>
      <pc:sldChg chg="modSp">
        <pc:chgData name="Even Solbraa" userId="3e420c9c-db69-4f4e-ae20-0ab740601ba7" providerId="ADAL" clId="{3E7E1DC6-581E-4A40-940F-A443BD7753A9}" dt="2019-05-06T11:56:55.803" v="35"/>
        <pc:sldMkLst>
          <pc:docMk/>
          <pc:sldMk cId="2262939156" sldId="288"/>
        </pc:sldMkLst>
        <pc:spChg chg="mod">
          <ac:chgData name="Even Solbraa" userId="3e420c9c-db69-4f4e-ae20-0ab740601ba7" providerId="ADAL" clId="{3E7E1DC6-581E-4A40-940F-A443BD7753A9}" dt="2019-05-06T11:56:55.803" v="35"/>
          <ac:spMkLst>
            <pc:docMk/>
            <pc:sldMk cId="2262939156" sldId="288"/>
            <ac:spMk id="30723" creationId="{9326133D-F44C-44A8-910B-431C74D8A6D3}"/>
          </ac:spMkLst>
        </pc:spChg>
      </pc:sldChg>
      <pc:sldChg chg="modSp">
        <pc:chgData name="Even Solbraa" userId="3e420c9c-db69-4f4e-ae20-0ab740601ba7" providerId="ADAL" clId="{3E7E1DC6-581E-4A40-940F-A443BD7753A9}" dt="2019-05-06T11:56:55.803" v="35"/>
        <pc:sldMkLst>
          <pc:docMk/>
          <pc:sldMk cId="2499258485" sldId="291"/>
        </pc:sldMkLst>
        <pc:spChg chg="mod">
          <ac:chgData name="Even Solbraa" userId="3e420c9c-db69-4f4e-ae20-0ab740601ba7" providerId="ADAL" clId="{3E7E1DC6-581E-4A40-940F-A443BD7753A9}" dt="2019-05-06T11:56:55.803" v="35"/>
          <ac:spMkLst>
            <pc:docMk/>
            <pc:sldMk cId="2499258485" sldId="291"/>
            <ac:spMk id="54275" creationId="{117CDFA0-7CA6-4468-BDD2-B63FDE890E22}"/>
          </ac:spMkLst>
        </pc:spChg>
      </pc:sldChg>
      <pc:sldChg chg="modSp">
        <pc:chgData name="Even Solbraa" userId="3e420c9c-db69-4f4e-ae20-0ab740601ba7" providerId="ADAL" clId="{3E7E1DC6-581E-4A40-940F-A443BD7753A9}" dt="2019-05-06T11:56:55.803" v="35"/>
        <pc:sldMkLst>
          <pc:docMk/>
          <pc:sldMk cId="83988125" sldId="293"/>
        </pc:sldMkLst>
        <pc:spChg chg="mod">
          <ac:chgData name="Even Solbraa" userId="3e420c9c-db69-4f4e-ae20-0ab740601ba7" providerId="ADAL" clId="{3E7E1DC6-581E-4A40-940F-A443BD7753A9}" dt="2019-05-06T11:56:55.803" v="35"/>
          <ac:spMkLst>
            <pc:docMk/>
            <pc:sldMk cId="83988125" sldId="293"/>
            <ac:spMk id="56322" creationId="{C7FCEDDE-95E5-4963-B14F-C81175B4F363}"/>
          </ac:spMkLst>
        </pc:spChg>
      </pc:sldChg>
      <pc:sldChg chg="modSp">
        <pc:chgData name="Even Solbraa" userId="3e420c9c-db69-4f4e-ae20-0ab740601ba7" providerId="ADAL" clId="{3E7E1DC6-581E-4A40-940F-A443BD7753A9}" dt="2019-05-06T11:56:55.803" v="35"/>
        <pc:sldMkLst>
          <pc:docMk/>
          <pc:sldMk cId="660160354" sldId="294"/>
        </pc:sldMkLst>
        <pc:spChg chg="mod">
          <ac:chgData name="Even Solbraa" userId="3e420c9c-db69-4f4e-ae20-0ab740601ba7" providerId="ADAL" clId="{3E7E1DC6-581E-4A40-940F-A443BD7753A9}" dt="2019-05-06T11:56:55.803" v="35"/>
          <ac:spMkLst>
            <pc:docMk/>
            <pc:sldMk cId="660160354" sldId="294"/>
            <ac:spMk id="57347" creationId="{0F245759-12AC-4C88-B6F3-9FCA7DE018B0}"/>
          </ac:spMkLst>
        </pc:spChg>
      </pc:sldChg>
      <pc:sldChg chg="modSp">
        <pc:chgData name="Even Solbraa" userId="3e420c9c-db69-4f4e-ae20-0ab740601ba7" providerId="ADAL" clId="{3E7E1DC6-581E-4A40-940F-A443BD7753A9}" dt="2019-05-06T11:56:55.803" v="35"/>
        <pc:sldMkLst>
          <pc:docMk/>
          <pc:sldMk cId="2177786512" sldId="299"/>
        </pc:sldMkLst>
        <pc:spChg chg="mod">
          <ac:chgData name="Even Solbraa" userId="3e420c9c-db69-4f4e-ae20-0ab740601ba7" providerId="ADAL" clId="{3E7E1DC6-581E-4A40-940F-A443BD7753A9}" dt="2019-05-06T11:56:55.803" v="35"/>
          <ac:spMkLst>
            <pc:docMk/>
            <pc:sldMk cId="2177786512" sldId="299"/>
            <ac:spMk id="64515" creationId="{05C6CD9E-CBDF-444B-BD22-81D2FA7E07D8}"/>
          </ac:spMkLst>
        </pc:spChg>
      </pc:sldChg>
      <pc:sldChg chg="modSp">
        <pc:chgData name="Even Solbraa" userId="3e420c9c-db69-4f4e-ae20-0ab740601ba7" providerId="ADAL" clId="{3E7E1DC6-581E-4A40-940F-A443BD7753A9}" dt="2019-05-06T11:56:55.803" v="35"/>
        <pc:sldMkLst>
          <pc:docMk/>
          <pc:sldMk cId="1970560901" sldId="300"/>
        </pc:sldMkLst>
        <pc:spChg chg="mod">
          <ac:chgData name="Even Solbraa" userId="3e420c9c-db69-4f4e-ae20-0ab740601ba7" providerId="ADAL" clId="{3E7E1DC6-581E-4A40-940F-A443BD7753A9}" dt="2019-05-06T11:56:55.803" v="35"/>
          <ac:spMkLst>
            <pc:docMk/>
            <pc:sldMk cId="1970560901" sldId="300"/>
            <ac:spMk id="75779" creationId="{ECD2D1E6-BD65-4709-A9E9-A1D61279E874}"/>
          </ac:spMkLst>
        </pc:spChg>
      </pc:sldChg>
      <pc:sldChg chg="modSp">
        <pc:chgData name="Even Solbraa" userId="3e420c9c-db69-4f4e-ae20-0ab740601ba7" providerId="ADAL" clId="{3E7E1DC6-581E-4A40-940F-A443BD7753A9}" dt="2019-05-06T11:56:55.803" v="35"/>
        <pc:sldMkLst>
          <pc:docMk/>
          <pc:sldMk cId="2678490393" sldId="313"/>
        </pc:sldMkLst>
        <pc:spChg chg="mod">
          <ac:chgData name="Even Solbraa" userId="3e420c9c-db69-4f4e-ae20-0ab740601ba7" providerId="ADAL" clId="{3E7E1DC6-581E-4A40-940F-A443BD7753A9}" dt="2019-05-06T11:56:55.803" v="35"/>
          <ac:spMkLst>
            <pc:docMk/>
            <pc:sldMk cId="2678490393" sldId="313"/>
            <ac:spMk id="68611" creationId="{BA8E9622-47BB-4986-A9CA-8E03F068991D}"/>
          </ac:spMkLst>
        </pc:spChg>
      </pc:sldChg>
      <pc:sldChg chg="modSp">
        <pc:chgData name="Even Solbraa" userId="3e420c9c-db69-4f4e-ae20-0ab740601ba7" providerId="ADAL" clId="{3E7E1DC6-581E-4A40-940F-A443BD7753A9}" dt="2019-05-06T11:56:55.803" v="35"/>
        <pc:sldMkLst>
          <pc:docMk/>
          <pc:sldMk cId="4248668803" sldId="321"/>
        </pc:sldMkLst>
        <pc:spChg chg="mod">
          <ac:chgData name="Even Solbraa" userId="3e420c9c-db69-4f4e-ae20-0ab740601ba7" providerId="ADAL" clId="{3E7E1DC6-581E-4A40-940F-A443BD7753A9}" dt="2019-05-06T11:56:55.803" v="35"/>
          <ac:spMkLst>
            <pc:docMk/>
            <pc:sldMk cId="4248668803" sldId="321"/>
            <ac:spMk id="60419" creationId="{D82001D6-1379-46C6-886F-0CA66FF82495}"/>
          </ac:spMkLst>
        </pc:spChg>
      </pc:sldChg>
      <pc:sldChg chg="modSp">
        <pc:chgData name="Even Solbraa" userId="3e420c9c-db69-4f4e-ae20-0ab740601ba7" providerId="ADAL" clId="{3E7E1DC6-581E-4A40-940F-A443BD7753A9}" dt="2019-05-06T11:56:55.803" v="35"/>
        <pc:sldMkLst>
          <pc:docMk/>
          <pc:sldMk cId="609754821" sldId="324"/>
        </pc:sldMkLst>
        <pc:spChg chg="mod">
          <ac:chgData name="Even Solbraa" userId="3e420c9c-db69-4f4e-ae20-0ab740601ba7" providerId="ADAL" clId="{3E7E1DC6-581E-4A40-940F-A443BD7753A9}" dt="2019-05-06T11:56:55.803" v="35"/>
          <ac:spMkLst>
            <pc:docMk/>
            <pc:sldMk cId="609754821" sldId="324"/>
            <ac:spMk id="3" creationId="{33CDDD1F-325C-4A5B-8C15-2C83ABDDBA24}"/>
          </ac:spMkLst>
        </pc:spChg>
      </pc:sldChg>
      <pc:sldMasterChg chg="addSp">
        <pc:chgData name="Even Solbraa" userId="3e420c9c-db69-4f4e-ae20-0ab740601ba7" providerId="ADAL" clId="{3E7E1DC6-581E-4A40-940F-A443BD7753A9}" dt="2019-05-06T11:56:13.688" v="1"/>
        <pc:sldMasterMkLst>
          <pc:docMk/>
          <pc:sldMasterMk cId="2697852629" sldId="2147483676"/>
        </pc:sldMasterMkLst>
        <pc:spChg chg="add">
          <ac:chgData name="Even Solbraa" userId="3e420c9c-db69-4f4e-ae20-0ab740601ba7" providerId="ADAL" clId="{3E7E1DC6-581E-4A40-940F-A443BD7753A9}" dt="2019-05-06T11:56:13.688" v="1"/>
          <ac:spMkLst>
            <pc:docMk/>
            <pc:sldMasterMk cId="2697852629" sldId="2147483676"/>
            <ac:spMk id="7" creationId="{5B414557-357E-4102-A4F7-DC6F7D82A1FD}"/>
          </ac:spMkLst>
        </pc:spChg>
        <pc:spChg chg="add">
          <ac:chgData name="Even Solbraa" userId="3e420c9c-db69-4f4e-ae20-0ab740601ba7" providerId="ADAL" clId="{3E7E1DC6-581E-4A40-940F-A443BD7753A9}" dt="2019-05-06T11:56:13.688" v="1"/>
          <ac:spMkLst>
            <pc:docMk/>
            <pc:sldMasterMk cId="2697852629" sldId="2147483676"/>
            <ac:spMk id="8" creationId="{64F4938E-2CE3-4EF8-944E-674FA6E34F2E}"/>
          </ac:spMkLst>
        </pc:spChg>
        <pc:spChg chg="add">
          <ac:chgData name="Even Solbraa" userId="3e420c9c-db69-4f4e-ae20-0ab740601ba7" providerId="ADAL" clId="{3E7E1DC6-581E-4A40-940F-A443BD7753A9}" dt="2019-05-06T11:56:13.688" v="1"/>
          <ac:spMkLst>
            <pc:docMk/>
            <pc:sldMasterMk cId="2697852629" sldId="2147483676"/>
            <ac:spMk id="9" creationId="{E4468FE4-CBE5-43D7-8718-2F8DCAD2B665}"/>
          </ac:spMkLst>
        </pc:spChg>
        <pc:spChg chg="add">
          <ac:chgData name="Even Solbraa" userId="3e420c9c-db69-4f4e-ae20-0ab740601ba7" providerId="ADAL" clId="{3E7E1DC6-581E-4A40-940F-A443BD7753A9}" dt="2019-05-06T11:56:13.688" v="1"/>
          <ac:spMkLst>
            <pc:docMk/>
            <pc:sldMasterMk cId="2697852629" sldId="2147483676"/>
            <ac:spMk id="45" creationId="{DC571DB2-E4BA-446B-BD29-D87218DC002F}"/>
          </ac:spMkLst>
        </pc:spChg>
        <pc:spChg chg="add">
          <ac:chgData name="Even Solbraa" userId="3e420c9c-db69-4f4e-ae20-0ab740601ba7" providerId="ADAL" clId="{3E7E1DC6-581E-4A40-940F-A443BD7753A9}" dt="2019-05-06T11:56:13.688" v="1"/>
          <ac:spMkLst>
            <pc:docMk/>
            <pc:sldMasterMk cId="2697852629" sldId="2147483676"/>
            <ac:spMk id="46" creationId="{5BBDDEC0-6D77-4F8C-B7F6-6222F1C52956}"/>
          </ac:spMkLst>
        </pc:spChg>
        <pc:spChg chg="add">
          <ac:chgData name="Even Solbraa" userId="3e420c9c-db69-4f4e-ae20-0ab740601ba7" providerId="ADAL" clId="{3E7E1DC6-581E-4A40-940F-A443BD7753A9}" dt="2019-05-06T11:56:13.688" v="1"/>
          <ac:spMkLst>
            <pc:docMk/>
            <pc:sldMasterMk cId="2697852629" sldId="2147483676"/>
            <ac:spMk id="47" creationId="{E8B755EB-EA00-463B-9318-170274996088}"/>
          </ac:spMkLst>
        </pc:spChg>
        <pc:grpChg chg="add">
          <ac:chgData name="Even Solbraa" userId="3e420c9c-db69-4f4e-ae20-0ab740601ba7" providerId="ADAL" clId="{3E7E1DC6-581E-4A40-940F-A443BD7753A9}" dt="2019-05-06T11:56:13.688" v="1"/>
          <ac:grpSpMkLst>
            <pc:docMk/>
            <pc:sldMasterMk cId="2697852629" sldId="2147483676"/>
            <ac:grpSpMk id="10" creationId="{2A18A5B5-45EE-4880-8664-7FD49ADC0688}"/>
          </ac:grpSpMkLst>
        </pc:grpChg>
        <pc:grpChg chg="add">
          <ac:chgData name="Even Solbraa" userId="3e420c9c-db69-4f4e-ae20-0ab740601ba7" providerId="ADAL" clId="{3E7E1DC6-581E-4A40-940F-A443BD7753A9}" dt="2019-05-06T11:56:13.688" v="1"/>
          <ac:grpSpMkLst>
            <pc:docMk/>
            <pc:sldMasterMk cId="2697852629" sldId="2147483676"/>
            <ac:grpSpMk id="17" creationId="{876E28B0-A168-4EF8-9CBD-6D472C5362BA}"/>
          </ac:grpSpMkLst>
        </pc:grpChg>
        <pc:grpChg chg="add">
          <ac:chgData name="Even Solbraa" userId="3e420c9c-db69-4f4e-ae20-0ab740601ba7" providerId="ADAL" clId="{3E7E1DC6-581E-4A40-940F-A443BD7753A9}" dt="2019-05-06T11:56:13.688" v="1"/>
          <ac:grpSpMkLst>
            <pc:docMk/>
            <pc:sldMasterMk cId="2697852629" sldId="2147483676"/>
            <ac:grpSpMk id="26" creationId="{A9A3CF80-24F3-4DEF-95CA-35C166B5D365}"/>
          </ac:grpSpMkLst>
        </pc:grpChg>
        <pc:picChg chg="add">
          <ac:chgData name="Even Solbraa" userId="3e420c9c-db69-4f4e-ae20-0ab740601ba7" providerId="ADAL" clId="{3E7E1DC6-581E-4A40-940F-A443BD7753A9}" dt="2019-05-06T11:56:13.688" v="1"/>
          <ac:picMkLst>
            <pc:docMk/>
            <pc:sldMasterMk cId="2697852629" sldId="2147483676"/>
            <ac:picMk id="48" creationId="{F91FC798-45D5-4379-B9AD-09E1DC27A3F4}"/>
          </ac:picMkLst>
        </pc:pic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EC84AE-7282-4695-8716-C7A09A106E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A54720E-115C-42D4-A6F4-FA2F6CC0A06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CEA88EB-8FDD-45EC-96FC-94A1AF99DAFF}" type="datetimeFigureOut">
              <a:rPr lang="en-GB" smtClean="0"/>
              <a:t>06/05/2019</a:t>
            </a:fld>
            <a:endParaRPr lang="en-GB"/>
          </a:p>
        </p:txBody>
      </p:sp>
      <p:sp>
        <p:nvSpPr>
          <p:cNvPr id="4" name="Footer Placeholder 3">
            <a:extLst>
              <a:ext uri="{FF2B5EF4-FFF2-40B4-BE49-F238E27FC236}">
                <a16:creationId xmlns:a16="http://schemas.microsoft.com/office/drawing/2014/main" id="{4CECD3B8-7ADF-49DE-84B0-42BA73A8C7F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31A57CE3-8B90-4654-A56B-20F3524C0E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B76F21D-FBDA-415F-AD90-9EF411C40755}" type="slidenum">
              <a:rPr lang="en-GB" smtClean="0"/>
              <a:t>‹#›</a:t>
            </a:fld>
            <a:endParaRPr lang="en-GB"/>
          </a:p>
        </p:txBody>
      </p:sp>
    </p:spTree>
    <p:extLst>
      <p:ext uri="{BB962C8B-B14F-4D97-AF65-F5344CB8AC3E}">
        <p14:creationId xmlns:p14="http://schemas.microsoft.com/office/powerpoint/2010/main" val="3242756534"/>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2.svg>
</file>

<file path=ppt/media/image3.png>
</file>

<file path=ppt/media/image4.svg>
</file>

<file path=ppt/media/image5.png>
</file>

<file path=ppt/media/image6.sv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35AAD9-D119-47C5-9471-94F136996FDC}" type="datetimeFigureOut">
              <a:rPr lang="en-GB" smtClean="0"/>
              <a:t>06/05/2019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C46255-B0A8-41CF-A15B-EB86725FC229}" type="slidenum">
              <a:rPr lang="en-GB" smtClean="0"/>
              <a:t>‹#›</a:t>
            </a:fld>
            <a:endParaRPr lang="en-GB"/>
          </a:p>
        </p:txBody>
      </p:sp>
    </p:spTree>
    <p:extLst>
      <p:ext uri="{BB962C8B-B14F-4D97-AF65-F5344CB8AC3E}">
        <p14:creationId xmlns:p14="http://schemas.microsoft.com/office/powerpoint/2010/main" val="900297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a:extLst>
              <a:ext uri="{FF2B5EF4-FFF2-40B4-BE49-F238E27FC236}">
                <a16:creationId xmlns:a16="http://schemas.microsoft.com/office/drawing/2014/main" id="{F5EBE4EE-808D-4EA9-95FB-0981FC7D5CD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Notes Placeholder 2">
            <a:extLst>
              <a:ext uri="{FF2B5EF4-FFF2-40B4-BE49-F238E27FC236}">
                <a16:creationId xmlns:a16="http://schemas.microsoft.com/office/drawing/2014/main" id="{7CC9ECF1-D355-424F-AB05-B861D14D6B0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nb-NO" altLang="en-US"/>
          </a:p>
        </p:txBody>
      </p:sp>
      <p:sp>
        <p:nvSpPr>
          <p:cNvPr id="21508" name="Slide Number Placeholder 3">
            <a:extLst>
              <a:ext uri="{FF2B5EF4-FFF2-40B4-BE49-F238E27FC236}">
                <a16:creationId xmlns:a16="http://schemas.microsoft.com/office/drawing/2014/main" id="{2BA9EE7E-182D-458E-B15B-60284B44AE9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A1DAE672-B437-45B1-B20C-7D41F6B02D59}" type="slidenum">
              <a:rPr lang="en-US" altLang="en-US" smtClean="0"/>
              <a:pPr>
                <a:spcBef>
                  <a:spcPct val="0"/>
                </a:spcBef>
              </a:pPr>
              <a:t>2</a:t>
            </a:fld>
            <a:endParaRPr lang="en-US" altLang="en-US"/>
          </a:p>
        </p:txBody>
      </p:sp>
    </p:spTree>
    <p:extLst>
      <p:ext uri="{BB962C8B-B14F-4D97-AF65-F5344CB8AC3E}">
        <p14:creationId xmlns:p14="http://schemas.microsoft.com/office/powerpoint/2010/main" val="4093129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a:extLst>
              <a:ext uri="{FF2B5EF4-FFF2-40B4-BE49-F238E27FC236}">
                <a16:creationId xmlns:a16="http://schemas.microsoft.com/office/drawing/2014/main" id="{9345C739-D42B-4AB7-B80B-DE8576F52C2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a:extLst>
              <a:ext uri="{FF2B5EF4-FFF2-40B4-BE49-F238E27FC236}">
                <a16:creationId xmlns:a16="http://schemas.microsoft.com/office/drawing/2014/main" id="{C7514D82-6C2D-49D4-BA27-3E84E6CAB01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US"/>
          </a:p>
        </p:txBody>
      </p:sp>
      <p:sp>
        <p:nvSpPr>
          <p:cNvPr id="29700" name="Slide Number Placeholder 3">
            <a:extLst>
              <a:ext uri="{FF2B5EF4-FFF2-40B4-BE49-F238E27FC236}">
                <a16:creationId xmlns:a16="http://schemas.microsoft.com/office/drawing/2014/main" id="{4E8D3338-37F6-42E1-8B0A-F908B7E4F64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7AD2F78B-2031-4E1B-8BA1-8D58EDD183BE}" type="slidenum">
              <a:rPr lang="en-US" altLang="en-US" smtClean="0"/>
              <a:pPr>
                <a:spcBef>
                  <a:spcPct val="0"/>
                </a:spcBef>
              </a:pPr>
              <a:t>9</a:t>
            </a:fld>
            <a:endParaRPr lang="en-US" altLang="en-US"/>
          </a:p>
        </p:txBody>
      </p:sp>
    </p:spTree>
    <p:extLst>
      <p:ext uri="{BB962C8B-B14F-4D97-AF65-F5344CB8AC3E}">
        <p14:creationId xmlns:p14="http://schemas.microsoft.com/office/powerpoint/2010/main" val="26057555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dirty="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dirty="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126463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dirty="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2827965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dirty="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2007542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dirty="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49650" cy="4216127"/>
          </a:xfrm>
        </p:spPr>
        <p:txBody>
          <a:bodyPr lIns="72000" rIns="72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6164100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dirty="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18000" y="2642836"/>
            <a:ext cx="3552825"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18000" y="2023519"/>
            <a:ext cx="3553200"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Tree>
    <p:extLst>
      <p:ext uri="{BB962C8B-B14F-4D97-AF65-F5344CB8AC3E}">
        <p14:creationId xmlns:p14="http://schemas.microsoft.com/office/powerpoint/2010/main" val="3150686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dirty="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dirty="0"/>
          </a:p>
        </p:txBody>
      </p:sp>
    </p:spTree>
    <p:extLst>
      <p:ext uri="{BB962C8B-B14F-4D97-AF65-F5344CB8AC3E}">
        <p14:creationId xmlns:p14="http://schemas.microsoft.com/office/powerpoint/2010/main" val="3905392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dirty="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19071499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50311" y="806482"/>
            <a:ext cx="2646364" cy="1762125"/>
          </a:xfrm>
        </p:spPr>
        <p:txBody>
          <a:bodyPr lIns="180000" tIns="180000" anchor="b"/>
          <a:lstStyle>
            <a:lvl1pPr>
              <a:lnSpc>
                <a:spcPct val="100000"/>
              </a:lnSpc>
              <a:defRPr sz="2400"/>
            </a:lvl1pPr>
          </a:lstStyle>
          <a:p>
            <a:r>
              <a:rPr lang="en-US" noProof="0"/>
              <a:t>Click to edit Master title style</a:t>
            </a:r>
            <a:endParaRPr lang="en-GB" noProof="0" dirty="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3" y="800100"/>
            <a:ext cx="8080375"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dirty="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48725" y="2653642"/>
            <a:ext cx="2647949"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13451147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dirty="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dirty="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49650" cy="1760538"/>
          </a:xfrm>
        </p:spPr>
        <p:txBody>
          <a:bodyPr/>
          <a:lstStyle/>
          <a:p>
            <a:r>
              <a:rPr lang="en-US" noProof="0"/>
              <a:t>Click icon to add picture</a:t>
            </a:r>
            <a:endParaRPr lang="en-GB" noProof="0" dirty="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dirty="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5"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3897"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3897"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32480231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dirty="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8975684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dirty="0"/>
              <a:t>  |  </a:t>
            </a:r>
            <a:endParaRPr lang="en-GB" noProof="0" dirty="0"/>
          </a:p>
        </p:txBody>
      </p:sp>
    </p:spTree>
    <p:extLst>
      <p:ext uri="{BB962C8B-B14F-4D97-AF65-F5344CB8AC3E}">
        <p14:creationId xmlns:p14="http://schemas.microsoft.com/office/powerpoint/2010/main" val="3968761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defRPr>
            </a:lvl1pPr>
          </a:lstStyle>
          <a:p>
            <a:r>
              <a:rPr lang="en-US" noProof="0"/>
              <a:t>Click to edit Master title style</a:t>
            </a:r>
            <a:endParaRPr lang="en-GB" noProof="0" dirty="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dirty="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87255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credits - animate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555B974-3DC1-44AE-96AE-E5BC33594FB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69843" y="481976"/>
            <a:ext cx="1452576" cy="1126800"/>
          </a:xfrm>
          <a:prstGeom prst="rect">
            <a:avLst/>
          </a:prstGeom>
          <a:ln>
            <a:noFill/>
          </a:ln>
        </p:spPr>
      </p:pic>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dirty="0">
                <a:ln>
                  <a:noFill/>
                </a:ln>
                <a:solidFill>
                  <a:schemeClr val="accent1"/>
                </a:solidFill>
                <a:effectLst/>
                <a:uLnTx/>
                <a:uFillTx/>
                <a:latin typeface="+mj-lt"/>
                <a:ea typeface="+mn-ea"/>
                <a:cs typeface="Arial" charset="0"/>
              </a:rPr>
              <a:t>© Equinor ASA</a:t>
            </a:r>
            <a:endParaRPr kumimoji="0" lang="en-GB" sz="1000" b="0" i="0" u="none" strike="noStrike" kern="1200" cap="none" spc="0" normalizeH="0" baseline="0" noProof="0" dirty="0">
              <a:ln>
                <a:noFill/>
              </a:ln>
              <a:solidFill>
                <a:schemeClr val="accent1"/>
              </a:solidFill>
              <a:effectLst/>
              <a:uLnTx/>
              <a:uFillTx/>
              <a:latin typeface="+mn-lt"/>
              <a:ea typeface="+mn-ea"/>
              <a:cs typeface="Arial" charset="0"/>
            </a:endParaRP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dirty="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endParaRPr kumimoji="0" lang="en-GB" sz="600" b="0" i="0" u="none" strike="noStrike" kern="1200" cap="none" spc="0" normalizeH="0" baseline="0" noProof="0" dirty="0">
              <a:ln>
                <a:noFill/>
              </a:ln>
              <a:solidFill>
                <a:srgbClr val="333333"/>
              </a:solidFill>
              <a:effectLst/>
              <a:uLnTx/>
              <a:uFillTx/>
              <a:latin typeface="+mn-lt"/>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dirty="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dirty="0"/>
              <a:t>Click to add presentation title</a:t>
            </a:r>
          </a:p>
        </p:txBody>
      </p:sp>
      <p:grpSp>
        <p:nvGrpSpPr>
          <p:cNvPr id="33" name="Group 32">
            <a:extLst>
              <a:ext uri="{FF2B5EF4-FFF2-40B4-BE49-F238E27FC236}">
                <a16:creationId xmlns:a16="http://schemas.microsoft.com/office/drawing/2014/main" id="{5EE97569-7AAE-4F5E-A297-4CACC5BAA06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8D519266-1B1C-4659-AEC5-EDA3DECED6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BF3BF40D-54F5-41E5-BFE7-5E761CD14D7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7420AA68-386C-4A06-B329-2C289E5A596C}"/>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A6F1349D-9CA0-4F52-A1B2-0648A014D46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A5766B26-2BFE-4375-B7D1-36493B0116F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75A7788-5DE8-424D-AF7E-6BA2219C66F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9E02174F-4D0C-40F6-929D-C1A98901D81D}"/>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C50B7BD-087F-438C-8E6D-D7B0076CBCA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4CC2446-F339-48DA-97BF-BA9FD4F3C13B}"/>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061F2274-FE8C-4637-8CD6-D5E320DA6E2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E05F0F12-1507-4519-995E-D53F9890CD4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A7A657F-3B53-4C37-A5B5-5FB3A892970E}"/>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FE7C42B6-0A2E-4D69-9805-C8C834FAF45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ACC0F9B7-58E4-4780-ADD8-FB0D7294FB89}"/>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D91E642C-E592-4F90-B637-8CBFCB2CDFD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EEC855A-7670-434B-855F-4721B7345C48}"/>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427B0FA5-77F5-4BA9-B187-2FA74EE5A55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B98A930-A384-45FC-97E1-49EB0FC223BD}"/>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F7296EC2-5E0F-4841-9965-FAC03907568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F814D736-A490-4BEA-827D-3378EEBAA74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5ACFBCC7-9726-4C28-8040-00C6B7E89729}"/>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8C7C61BE-E8E5-4EA3-AF03-5EE94C6865E9}"/>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4DAD64AB-A4EB-4A93-A716-081A367D80E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28D69451-72D0-464D-AEBE-93DB4EB0EBB3}"/>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3C333EB1-72FC-4BB7-B043-41373270F69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95FE8E44-1908-4C90-991D-7FAB1E6ADE8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E9F6E1CC-21B6-4197-8780-FFF46FC554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63470D81-5B6B-4578-98D0-96FB1CFD3F1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F2A785F4-4C5C-4589-9D60-8ECF83413986}"/>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05DD23CC-26CD-4DD0-B4F5-81760B404EBD}"/>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917E9F0-891B-4061-A8EB-D228B5785AD5}"/>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9FDDB00E-99B3-4B72-A21E-2FFED5D66363}"/>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411B142B-DF51-4E1C-8850-630474006E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08EA9EA-9051-4F1D-AA20-905943CB2B86}"/>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2F134BD-32F3-42D7-95FA-9A15A56011C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6" name="TextBox 95">
            <a:extLst>
              <a:ext uri="{FF2B5EF4-FFF2-40B4-BE49-F238E27FC236}">
                <a16:creationId xmlns:a16="http://schemas.microsoft.com/office/drawing/2014/main" id="{8538438C-EF2C-4DF9-B3E3-9AEC7F0113E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7" name="TextBox 96">
            <a:extLst>
              <a:ext uri="{FF2B5EF4-FFF2-40B4-BE49-F238E27FC236}">
                <a16:creationId xmlns:a16="http://schemas.microsoft.com/office/drawing/2014/main" id="{43A30FD4-40A9-4CEA-AD8C-59657995EA7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spTree>
    <p:extLst>
      <p:ext uri="{BB962C8B-B14F-4D97-AF65-F5344CB8AC3E}">
        <p14:creationId xmlns:p14="http://schemas.microsoft.com/office/powerpoint/2010/main" val="463161362"/>
      </p:ext>
    </p:extLst>
  </p:cSld>
  <p:clrMapOvr>
    <a:masterClrMapping/>
  </p:clrMapOvr>
  <p:extLst mod="1">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dirty="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dirty="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dirty="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dirty="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dirty="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dirty="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02662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accent1"/>
                </a:solidFill>
              </a:defRPr>
            </a:lvl1pPr>
          </a:lstStyle>
          <a:p>
            <a:r>
              <a:rPr lang="en-US" noProof="0"/>
              <a:t>Click to edit Master title style</a:t>
            </a:r>
            <a:endParaRPr lang="en-GB" noProof="0" dirty="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dirty="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521207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dirty="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dirty="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265976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dirty="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dirty="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007753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52060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dirty="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rgbClr val="7C8F98"/>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dirty="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7339774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2621"/>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dirty="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dirty="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3819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2060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dirty="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dirty="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556241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18315"/>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dirty="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399200"/>
            <a:ext cx="5335200" cy="1296000"/>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dirty="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4132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2.sv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dirty="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GB" noProof="0" dirty="0"/>
              <a:t>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dirty="0"/>
              <a:t>  |  </a:t>
            </a:r>
            <a:endParaRPr lang="en-GB" noProof="0" dirty="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dirty="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dirty="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dirty="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dirty="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dirty="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3">
            <a:extLst>
              <a:ext uri="{96DAC541-7B7A-43D3-8B79-37D633B846F1}">
                <asvg:svgBlip xmlns:asvg="http://schemas.microsoft.com/office/drawing/2016/SVG/main" r:embed="rId24"/>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116136005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3" r:id="rId3"/>
    <p:sldLayoutId id="2147483664" r:id="rId4"/>
    <p:sldLayoutId id="2147483666" r:id="rId5"/>
    <p:sldLayoutId id="2147483667" r:id="rId6"/>
    <p:sldLayoutId id="2147483660" r:id="rId7"/>
    <p:sldLayoutId id="2147483661" r:id="rId8"/>
    <p:sldLayoutId id="2147483662" r:id="rId9"/>
    <p:sldLayoutId id="2147483650" r:id="rId10"/>
    <p:sldLayoutId id="2147483652" r:id="rId11"/>
    <p:sldLayoutId id="2147483668" r:id="rId12"/>
    <p:sldLayoutId id="2147483673" r:id="rId13"/>
    <p:sldLayoutId id="2147483656" r:id="rId14"/>
    <p:sldLayoutId id="2147483657" r:id="rId15"/>
    <p:sldLayoutId id="2147483672" r:id="rId16"/>
    <p:sldLayoutId id="2147483669" r:id="rId17"/>
    <p:sldLayoutId id="2147483654" r:id="rId18"/>
    <p:sldLayoutId id="2147483655" r:id="rId19"/>
    <p:sldLayoutId id="2147483671" r:id="rId20"/>
    <p:sldLayoutId id="2147483674" r:id="rId21"/>
  </p:sldLayoutIdLst>
  <p:hf sldNum="0"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438">
          <p15:clr>
            <a:srgbClr val="F26B43"/>
          </p15:clr>
        </p15:guide>
        <p15:guide id="2" pos="7242">
          <p15:clr>
            <a:srgbClr val="F26B43"/>
          </p15:clr>
        </p15:guide>
        <p15:guide id="3" orient="horz" pos="4127">
          <p15:clr>
            <a:srgbClr val="F26B43"/>
          </p15:clr>
        </p15:guide>
        <p15:guide id="4" orient="horz" pos="504">
          <p15:clr>
            <a:srgbClr val="F26B43"/>
          </p15:clr>
        </p15:guide>
        <p15:guide id="5" orient="horz" pos="822">
          <p15:clr>
            <a:srgbClr val="F26B43"/>
          </p15:clr>
        </p15:guide>
        <p15:guide id="6" orient="horz" pos="867">
          <p15:clr>
            <a:srgbClr val="F26B43"/>
          </p15:clr>
        </p15:guide>
        <p15:guide id="7" orient="horz" pos="1230">
          <p15:clr>
            <a:srgbClr val="F26B43"/>
          </p15:clr>
        </p15:guide>
        <p15:guide id="8" orient="horz" pos="1275">
          <p15:clr>
            <a:srgbClr val="F26B43"/>
          </p15:clr>
        </p15:guide>
        <p15:guide id="9" orient="horz" pos="1616">
          <p15:clr>
            <a:srgbClr val="F26B43"/>
          </p15:clr>
        </p15:guide>
        <p15:guide id="10" orient="horz" pos="1661">
          <p15:clr>
            <a:srgbClr val="F26B43"/>
          </p15:clr>
        </p15:guide>
        <p15:guide id="11" orient="horz" pos="2001">
          <p15:clr>
            <a:srgbClr val="F26B43"/>
          </p15:clr>
        </p15:guide>
        <p15:guide id="12" orient="horz" pos="2387">
          <p15:clr>
            <a:srgbClr val="F26B43"/>
          </p15:clr>
        </p15:guide>
        <p15:guide id="13" orient="horz" pos="2047">
          <p15:clr>
            <a:srgbClr val="F26B43"/>
          </p15:clr>
        </p15:guide>
        <p15:guide id="14" orient="horz" pos="2432">
          <p15:clr>
            <a:srgbClr val="F26B43"/>
          </p15:clr>
        </p15:guide>
        <p15:guide id="15" orient="horz" pos="2818">
          <p15:clr>
            <a:srgbClr val="F26B43"/>
          </p15:clr>
        </p15:guide>
        <p15:guide id="16" orient="horz" pos="2772">
          <p15:clr>
            <a:srgbClr val="F26B43"/>
          </p15:clr>
        </p15:guide>
        <p15:guide id="17" orient="horz" pos="3158">
          <p15:clr>
            <a:srgbClr val="F26B43"/>
          </p15:clr>
        </p15:guide>
        <p15:guide id="18" orient="horz" pos="3203">
          <p15:clr>
            <a:srgbClr val="F26B43"/>
          </p15:clr>
        </p15:guide>
        <p15:guide id="19" orient="horz" pos="3543">
          <p15:clr>
            <a:srgbClr val="F26B43"/>
          </p15:clr>
        </p15:guide>
        <p15:guide id="20" orient="horz" pos="3589">
          <p15:clr>
            <a:srgbClr val="F26B43"/>
          </p15:clr>
        </p15:guide>
        <p15:guide id="21" orient="horz" pos="3929">
          <p15:clr>
            <a:srgbClr val="F26B43"/>
          </p15:clr>
        </p15:guide>
        <p15:guide id="22" pos="6720">
          <p15:clr>
            <a:srgbClr val="F26B43"/>
          </p15:clr>
        </p15:guide>
        <p15:guide id="23" pos="6670">
          <p15:clr>
            <a:srgbClr val="F26B43"/>
          </p15:clr>
        </p15:guide>
        <p15:guide id="24" pos="6144">
          <p15:clr>
            <a:srgbClr val="F26B43"/>
          </p15:clr>
        </p15:guide>
        <p15:guide id="25" pos="6100">
          <p15:clr>
            <a:srgbClr val="F26B43"/>
          </p15:clr>
        </p15:guide>
        <p15:guide id="26" pos="5574">
          <p15:clr>
            <a:srgbClr val="F26B43"/>
          </p15:clr>
        </p15:guide>
        <p15:guide id="27" pos="5528">
          <p15:clr>
            <a:srgbClr val="F26B43"/>
          </p15:clr>
        </p15:guide>
        <p15:guide id="28" pos="5004">
          <p15:clr>
            <a:srgbClr val="F26B43"/>
          </p15:clr>
        </p15:guide>
        <p15:guide id="29" pos="4958">
          <p15:clr>
            <a:srgbClr val="F26B43"/>
          </p15:clr>
        </p15:guide>
        <p15:guide id="30" pos="4433">
          <p15:clr>
            <a:srgbClr val="F26B43"/>
          </p15:clr>
        </p15:guide>
        <p15:guide id="31" pos="4388">
          <p15:clr>
            <a:srgbClr val="F26B43"/>
          </p15:clr>
        </p15:guide>
        <p15:guide id="32" pos="3863">
          <p15:clr>
            <a:srgbClr val="F26B43"/>
          </p15:clr>
        </p15:guide>
        <p15:guide id="33" pos="3817">
          <p15:clr>
            <a:srgbClr val="F26B43"/>
          </p15:clr>
        </p15:guide>
        <p15:guide id="34" pos="3292">
          <p15:clr>
            <a:srgbClr val="F26B43"/>
          </p15:clr>
        </p15:guide>
        <p15:guide id="35" pos="3246">
          <p15:clr>
            <a:srgbClr val="F26B43"/>
          </p15:clr>
        </p15:guide>
        <p15:guide id="36" pos="2722">
          <p15:clr>
            <a:srgbClr val="F26B43"/>
          </p15:clr>
        </p15:guide>
        <p15:guide id="37" pos="2676">
          <p15:clr>
            <a:srgbClr val="F26B43"/>
          </p15:clr>
        </p15:guide>
        <p15:guide id="38" pos="2150">
          <p15:clr>
            <a:srgbClr val="F26B43"/>
          </p15:clr>
        </p15:guide>
        <p15:guide id="39" pos="2105">
          <p15:clr>
            <a:srgbClr val="F26B43"/>
          </p15:clr>
        </p15:guide>
        <p15:guide id="40" pos="1578">
          <p15:clr>
            <a:srgbClr val="F26B43"/>
          </p15:clr>
        </p15:guide>
        <p15:guide id="41" pos="1534">
          <p15:clr>
            <a:srgbClr val="F26B43"/>
          </p15:clr>
        </p15:guide>
        <p15:guide id="42" pos="1028">
          <p15:clr>
            <a:srgbClr val="F26B43"/>
          </p15:clr>
        </p15:guide>
        <p15:guide id="43" pos="96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E90BF16-7070-4A95-9AEF-55DBC958E75E}"/>
              </a:ext>
            </a:extLst>
          </p:cNvPr>
          <p:cNvSpPr txBox="1">
            <a:spLocks/>
          </p:cNvSpPr>
          <p:nvPr userDrawn="1"/>
        </p:nvSpPr>
        <p:spPr>
          <a:xfrm>
            <a:off x="695325" y="811227"/>
            <a:ext cx="10801350" cy="1145313"/>
          </a:xfrm>
          <a:prstGeom prst="rect">
            <a:avLst/>
          </a:prstGeom>
        </p:spPr>
        <p:txBody>
          <a:bodyPr vert="horz" lIns="0" tIns="252000" rIns="0" bIns="144000" rtlCol="0" anchor="t">
            <a:noAutofit/>
          </a:bodyPr>
          <a:lst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0" i="0" u="none" strike="noStrike" kern="1200" cap="none" spc="0" normalizeH="0" baseline="0" noProof="0" dirty="0">
                <a:ln>
                  <a:noFill/>
                </a:ln>
                <a:solidFill>
                  <a:srgbClr val="000000"/>
                </a:solidFill>
                <a:effectLst/>
                <a:uLnTx/>
                <a:uFillTx/>
                <a:latin typeface="+mj-lt"/>
                <a:ea typeface="+mj-ea"/>
                <a:cs typeface="+mj-cs"/>
              </a:rPr>
              <a:t>Communication tool-box</a:t>
            </a:r>
          </a:p>
        </p:txBody>
      </p:sp>
      <p:sp>
        <p:nvSpPr>
          <p:cNvPr id="9" name="TextBox 8">
            <a:extLst>
              <a:ext uri="{FF2B5EF4-FFF2-40B4-BE49-F238E27FC236}">
                <a16:creationId xmlns:a16="http://schemas.microsoft.com/office/drawing/2014/main" id="{B372C405-F956-4F94-95E2-A22E0C6C22EA}"/>
              </a:ext>
            </a:extLst>
          </p:cNvPr>
          <p:cNvSpPr txBox="1"/>
          <p:nvPr userDrawn="1"/>
        </p:nvSpPr>
        <p:spPr>
          <a:xfrm>
            <a:off x="666964" y="1609946"/>
            <a:ext cx="3444240" cy="2523768"/>
          </a:xfrm>
          <a:prstGeom prst="rect">
            <a:avLst/>
          </a:prstGeom>
          <a:noFill/>
        </p:spPr>
        <p:txBody>
          <a:bodyPr wrap="square" rtlCol="0">
            <a:spAutoFit/>
          </a:bodyPr>
          <a:lstStyle/>
          <a:p>
            <a:r>
              <a:rPr lang="en-GB" sz="1400" u="sng" noProof="0" dirty="0">
                <a:latin typeface="Equinor Medium" panose="020B0603050302040203" pitchFamily="34" charset="0"/>
              </a:rPr>
              <a:t>Font faces:</a:t>
            </a:r>
            <a:br>
              <a:rPr lang="en-GB" sz="1400" u="sng" noProof="0" dirty="0">
                <a:latin typeface="Equinor Medium" panose="020B0603050302040203" pitchFamily="34" charset="0"/>
              </a:rPr>
            </a:br>
            <a:endParaRPr lang="en-GB" sz="1400" u="sng" noProof="0" dirty="0">
              <a:latin typeface="Equinor Medium" panose="020B0603050302040203" pitchFamily="34" charset="0"/>
            </a:endParaRPr>
          </a:p>
          <a:p>
            <a:r>
              <a:rPr lang="en-GB" sz="1400" noProof="0" dirty="0">
                <a:latin typeface="Equinor Light" panose="020B0303050302040203" pitchFamily="34" charset="0"/>
              </a:rPr>
              <a:t>Equinor Light</a:t>
            </a:r>
          </a:p>
          <a:p>
            <a:r>
              <a:rPr lang="en-GB" sz="1400" i="1" noProof="0" dirty="0">
                <a:latin typeface="Equinor Light" panose="020B0303050302040203" pitchFamily="34" charset="0"/>
              </a:rPr>
              <a:t>Equinor Light Italic</a:t>
            </a:r>
          </a:p>
          <a:p>
            <a:r>
              <a:rPr lang="en-GB" sz="1400" noProof="0" dirty="0">
                <a:latin typeface="Equinor" panose="020B0503050302040203" pitchFamily="34" charset="0"/>
              </a:rPr>
              <a:t>Equinor</a:t>
            </a:r>
            <a:r>
              <a:rPr lang="en-GB" sz="1400" noProof="0" dirty="0">
                <a:latin typeface="Equinor Medium" panose="020B0603050302040203" pitchFamily="34" charset="0"/>
              </a:rPr>
              <a:t> </a:t>
            </a:r>
          </a:p>
          <a:p>
            <a:r>
              <a:rPr lang="en-GB" sz="1400" i="1" noProof="0" dirty="0">
                <a:latin typeface="Equinor" panose="020B0503050302040203" pitchFamily="34" charset="0"/>
              </a:rPr>
              <a:t>Equinor Italic</a:t>
            </a:r>
          </a:p>
          <a:p>
            <a:r>
              <a:rPr lang="en-GB" sz="1400" noProof="0" dirty="0">
                <a:latin typeface="Equinor Medium" panose="020B0603050302040203" pitchFamily="34" charset="0"/>
              </a:rPr>
              <a:t>Equinor Medium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i="1" noProof="0" dirty="0">
                <a:latin typeface="Equinor Medium" panose="020B0603050302040203" pitchFamily="34" charset="0"/>
              </a:rPr>
              <a:t>Equinor Medium Italic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noProof="0" dirty="0">
                <a:latin typeface="Equinor" panose="020B0503050302040203" pitchFamily="34" charset="0"/>
              </a:rPr>
              <a:t>Equinor Bold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i="1" noProof="0" dirty="0">
                <a:latin typeface="Equinor" panose="020B0503050302040203" pitchFamily="34" charset="0"/>
              </a:rPr>
              <a:t>Equinor Bold Italic</a:t>
            </a:r>
          </a:p>
          <a:p>
            <a:endParaRPr lang="en-GB" noProof="0" dirty="0">
              <a:latin typeface="Equinor Medium" panose="020B0603050302040203" pitchFamily="34" charset="0"/>
            </a:endParaRPr>
          </a:p>
        </p:txBody>
      </p:sp>
      <p:grpSp>
        <p:nvGrpSpPr>
          <p:cNvPr id="28" name="Group 27">
            <a:extLst>
              <a:ext uri="{FF2B5EF4-FFF2-40B4-BE49-F238E27FC236}">
                <a16:creationId xmlns:a16="http://schemas.microsoft.com/office/drawing/2014/main" id="{6E871A84-19A0-4D1E-BC15-ED08483A3D9C}"/>
              </a:ext>
            </a:extLst>
          </p:cNvPr>
          <p:cNvGrpSpPr/>
          <p:nvPr userDrawn="1"/>
        </p:nvGrpSpPr>
        <p:grpSpPr>
          <a:xfrm rot="16200000">
            <a:off x="5311920" y="3858410"/>
            <a:ext cx="155539" cy="3491812"/>
            <a:chOff x="12302028" y="3266863"/>
            <a:chExt cx="155539" cy="3491812"/>
          </a:xfrm>
        </p:grpSpPr>
        <p:sp>
          <p:nvSpPr>
            <p:cNvPr id="29" name="Rectangle 174">
              <a:extLst>
                <a:ext uri="{FF2B5EF4-FFF2-40B4-BE49-F238E27FC236}">
                  <a16:creationId xmlns:a16="http://schemas.microsoft.com/office/drawing/2014/main" id="{A6469B5F-4243-40A6-B790-990F0B7009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0" name="Rectangle 175">
              <a:extLst>
                <a:ext uri="{FF2B5EF4-FFF2-40B4-BE49-F238E27FC236}">
                  <a16:creationId xmlns:a16="http://schemas.microsoft.com/office/drawing/2014/main" id="{600BBC0C-BBF9-4EE3-928D-C9823B9F2D7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1" name="Rectangle 176">
              <a:extLst>
                <a:ext uri="{FF2B5EF4-FFF2-40B4-BE49-F238E27FC236}">
                  <a16:creationId xmlns:a16="http://schemas.microsoft.com/office/drawing/2014/main" id="{AC68E2CA-89F0-4BC3-9D6E-336A804F0869}"/>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2" name="Rectangle 189">
              <a:extLst>
                <a:ext uri="{FF2B5EF4-FFF2-40B4-BE49-F238E27FC236}">
                  <a16:creationId xmlns:a16="http://schemas.microsoft.com/office/drawing/2014/main" id="{E02A70F8-9D1F-487E-856D-F1FB99780EB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3" name="Rectangle 190">
              <a:extLst>
                <a:ext uri="{FF2B5EF4-FFF2-40B4-BE49-F238E27FC236}">
                  <a16:creationId xmlns:a16="http://schemas.microsoft.com/office/drawing/2014/main" id="{9A8CB52E-02BF-474B-BC66-1C1781AECB86}"/>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4" name="Rectangle 191">
              <a:extLst>
                <a:ext uri="{FF2B5EF4-FFF2-40B4-BE49-F238E27FC236}">
                  <a16:creationId xmlns:a16="http://schemas.microsoft.com/office/drawing/2014/main" id="{8D82A21A-FC2A-4320-BCBC-78ED385C486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83">
              <a:extLst>
                <a:ext uri="{FF2B5EF4-FFF2-40B4-BE49-F238E27FC236}">
                  <a16:creationId xmlns:a16="http://schemas.microsoft.com/office/drawing/2014/main" id="{70F6F0D5-E83D-4CFD-885F-C7482095362F}"/>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73">
              <a:extLst>
                <a:ext uri="{FF2B5EF4-FFF2-40B4-BE49-F238E27FC236}">
                  <a16:creationId xmlns:a16="http://schemas.microsoft.com/office/drawing/2014/main" id="{39B7CEC3-F6A5-4240-8C5C-10FBBF13F532}"/>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56">
              <a:extLst>
                <a:ext uri="{FF2B5EF4-FFF2-40B4-BE49-F238E27FC236}">
                  <a16:creationId xmlns:a16="http://schemas.microsoft.com/office/drawing/2014/main" id="{8E7FBAAD-8890-468C-A8FD-6B9BED67FE4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57">
              <a:extLst>
                <a:ext uri="{FF2B5EF4-FFF2-40B4-BE49-F238E27FC236}">
                  <a16:creationId xmlns:a16="http://schemas.microsoft.com/office/drawing/2014/main" id="{7B72734F-BDCF-47BE-AABE-473B29601546}"/>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158">
              <a:extLst>
                <a:ext uri="{FF2B5EF4-FFF2-40B4-BE49-F238E27FC236}">
                  <a16:creationId xmlns:a16="http://schemas.microsoft.com/office/drawing/2014/main" id="{01F224CA-86A3-44F8-B75A-B947B2A54F2A}"/>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0" name="Rectangle 156">
              <a:extLst>
                <a:ext uri="{FF2B5EF4-FFF2-40B4-BE49-F238E27FC236}">
                  <a16:creationId xmlns:a16="http://schemas.microsoft.com/office/drawing/2014/main" id="{9905F69B-B78B-4A18-A906-D8EE9CAA2507}"/>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1" name="Rectangle 157">
              <a:extLst>
                <a:ext uri="{FF2B5EF4-FFF2-40B4-BE49-F238E27FC236}">
                  <a16:creationId xmlns:a16="http://schemas.microsoft.com/office/drawing/2014/main" id="{AA8DBFA5-31AA-4EF6-8037-2C36B371594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58">
              <a:extLst>
                <a:ext uri="{FF2B5EF4-FFF2-40B4-BE49-F238E27FC236}">
                  <a16:creationId xmlns:a16="http://schemas.microsoft.com/office/drawing/2014/main" id="{675CE97D-1218-4E59-9398-3EA850E1587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74">
              <a:extLst>
                <a:ext uri="{FF2B5EF4-FFF2-40B4-BE49-F238E27FC236}">
                  <a16:creationId xmlns:a16="http://schemas.microsoft.com/office/drawing/2014/main" id="{75E88C9B-D637-42F4-9FB1-C45212B56901}"/>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75">
              <a:extLst>
                <a:ext uri="{FF2B5EF4-FFF2-40B4-BE49-F238E27FC236}">
                  <a16:creationId xmlns:a16="http://schemas.microsoft.com/office/drawing/2014/main" id="{819952C0-9780-45D8-ABC4-25A4558E2675}"/>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76">
              <a:extLst>
                <a:ext uri="{FF2B5EF4-FFF2-40B4-BE49-F238E27FC236}">
                  <a16:creationId xmlns:a16="http://schemas.microsoft.com/office/drawing/2014/main" id="{A4645481-7B55-4021-A1B1-5D2DF5873830}"/>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173">
              <a:extLst>
                <a:ext uri="{FF2B5EF4-FFF2-40B4-BE49-F238E27FC236}">
                  <a16:creationId xmlns:a16="http://schemas.microsoft.com/office/drawing/2014/main" id="{FE7694C8-5630-4885-B954-1E89C1C1AF7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996E59B1-2D41-426D-8587-E54D85D99797}"/>
              </a:ext>
            </a:extLst>
          </p:cNvPr>
          <p:cNvGrpSpPr/>
          <p:nvPr userDrawn="1"/>
        </p:nvGrpSpPr>
        <p:grpSpPr>
          <a:xfrm>
            <a:off x="3617016" y="2165024"/>
            <a:ext cx="3556369" cy="407815"/>
            <a:chOff x="4357445" y="2779972"/>
            <a:chExt cx="3556369" cy="407815"/>
          </a:xfrm>
        </p:grpSpPr>
        <p:sp>
          <p:nvSpPr>
            <p:cNvPr id="11" name="Rectangle 10">
              <a:extLst>
                <a:ext uri="{FF2B5EF4-FFF2-40B4-BE49-F238E27FC236}">
                  <a16:creationId xmlns:a16="http://schemas.microsoft.com/office/drawing/2014/main" id="{F04705C9-8233-4EFA-BFE5-4958D3DD768C}"/>
                </a:ext>
              </a:extLst>
            </p:cNvPr>
            <p:cNvSpPr/>
            <p:nvPr userDrawn="1"/>
          </p:nvSpPr>
          <p:spPr>
            <a:xfrm>
              <a:off x="4357445" y="2779972"/>
              <a:ext cx="294046" cy="407815"/>
            </a:xfrm>
            <a:prstGeom prst="rect">
              <a:avLst/>
            </a:prstGeom>
            <a:solidFill>
              <a:srgbClr val="2437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1</a:t>
              </a:r>
            </a:p>
          </p:txBody>
        </p:sp>
        <p:sp>
          <p:nvSpPr>
            <p:cNvPr id="47" name="Rectangle 46">
              <a:extLst>
                <a:ext uri="{FF2B5EF4-FFF2-40B4-BE49-F238E27FC236}">
                  <a16:creationId xmlns:a16="http://schemas.microsoft.com/office/drawing/2014/main" id="{463B42E7-FFF7-4300-856A-8BD9CD8B5BDD}"/>
                </a:ext>
              </a:extLst>
            </p:cNvPr>
            <p:cNvSpPr/>
            <p:nvPr userDrawn="1"/>
          </p:nvSpPr>
          <p:spPr>
            <a:xfrm>
              <a:off x="4655465" y="2779972"/>
              <a:ext cx="294046" cy="407815"/>
            </a:xfrm>
            <a:prstGeom prst="rect">
              <a:avLst/>
            </a:prstGeom>
            <a:solidFill>
              <a:srgbClr val="6573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2</a:t>
              </a:r>
            </a:p>
          </p:txBody>
        </p:sp>
        <p:sp>
          <p:nvSpPr>
            <p:cNvPr id="48" name="Rectangle 47">
              <a:extLst>
                <a:ext uri="{FF2B5EF4-FFF2-40B4-BE49-F238E27FC236}">
                  <a16:creationId xmlns:a16="http://schemas.microsoft.com/office/drawing/2014/main" id="{1EF10E8E-8189-4124-A424-DD74D91DF360}"/>
                </a:ext>
              </a:extLst>
            </p:cNvPr>
            <p:cNvSpPr/>
            <p:nvPr userDrawn="1"/>
          </p:nvSpPr>
          <p:spPr>
            <a:xfrm>
              <a:off x="4953484" y="2779972"/>
              <a:ext cx="294046" cy="407815"/>
            </a:xfrm>
            <a:prstGeom prst="rect">
              <a:avLst/>
            </a:prstGeom>
            <a:solidFill>
              <a:srgbClr val="919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3</a:t>
              </a:r>
            </a:p>
          </p:txBody>
        </p:sp>
        <p:sp>
          <p:nvSpPr>
            <p:cNvPr id="49" name="Rectangle 48">
              <a:extLst>
                <a:ext uri="{FF2B5EF4-FFF2-40B4-BE49-F238E27FC236}">
                  <a16:creationId xmlns:a16="http://schemas.microsoft.com/office/drawing/2014/main" id="{04F21D61-68B1-4BFF-BD7D-C67850210BE1}"/>
                </a:ext>
              </a:extLst>
            </p:cNvPr>
            <p:cNvSpPr/>
            <p:nvPr userDrawn="1"/>
          </p:nvSpPr>
          <p:spPr>
            <a:xfrm>
              <a:off x="5247531" y="2779972"/>
              <a:ext cx="294046" cy="407815"/>
            </a:xfrm>
            <a:prstGeom prst="rect">
              <a:avLst/>
            </a:prstGeom>
            <a:solidFill>
              <a:srgbClr val="BDC3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4</a:t>
              </a:r>
            </a:p>
          </p:txBody>
        </p:sp>
        <p:sp>
          <p:nvSpPr>
            <p:cNvPr id="50" name="Rectangle 49">
              <a:extLst>
                <a:ext uri="{FF2B5EF4-FFF2-40B4-BE49-F238E27FC236}">
                  <a16:creationId xmlns:a16="http://schemas.microsoft.com/office/drawing/2014/main" id="{8C3A6A54-D5DD-4D52-9BDB-5895ED526705}"/>
                </a:ext>
              </a:extLst>
            </p:cNvPr>
            <p:cNvSpPr/>
            <p:nvPr userDrawn="1"/>
          </p:nvSpPr>
          <p:spPr>
            <a:xfrm>
              <a:off x="5541577" y="2779972"/>
              <a:ext cx="294046" cy="407815"/>
            </a:xfrm>
            <a:prstGeom prst="rect">
              <a:avLst/>
            </a:prstGeom>
            <a:solidFill>
              <a:srgbClr val="D5E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FF1243"/>
                  </a:solidFill>
                  <a:latin typeface="Equinor Medium" panose="020B0603050302040203" pitchFamily="34" charset="0"/>
                </a:rPr>
                <a:t>5</a:t>
              </a:r>
            </a:p>
          </p:txBody>
        </p:sp>
        <p:sp>
          <p:nvSpPr>
            <p:cNvPr id="51" name="Rectangle 50">
              <a:extLst>
                <a:ext uri="{FF2B5EF4-FFF2-40B4-BE49-F238E27FC236}">
                  <a16:creationId xmlns:a16="http://schemas.microsoft.com/office/drawing/2014/main" id="{9574463D-DD8A-4041-88D0-11A5765A8A92}"/>
                </a:ext>
              </a:extLst>
            </p:cNvPr>
            <p:cNvSpPr/>
            <p:nvPr userDrawn="1"/>
          </p:nvSpPr>
          <p:spPr>
            <a:xfrm>
              <a:off x="5835623" y="2779972"/>
              <a:ext cx="294046" cy="407815"/>
            </a:xfrm>
            <a:prstGeom prst="rect">
              <a:avLst/>
            </a:prstGeom>
            <a:solidFill>
              <a:srgbClr val="EAF4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FF1243"/>
                  </a:solidFill>
                  <a:latin typeface="Equinor Medium" panose="020B0603050302040203" pitchFamily="34" charset="0"/>
                </a:rPr>
                <a:t>6</a:t>
              </a:r>
            </a:p>
          </p:txBody>
        </p:sp>
        <p:sp>
          <p:nvSpPr>
            <p:cNvPr id="52" name="Rectangle 51">
              <a:extLst>
                <a:ext uri="{FF2B5EF4-FFF2-40B4-BE49-F238E27FC236}">
                  <a16:creationId xmlns:a16="http://schemas.microsoft.com/office/drawing/2014/main" id="{8AC9ECC7-33D3-43AA-AB06-76A3CCD8EC9B}"/>
                </a:ext>
              </a:extLst>
            </p:cNvPr>
            <p:cNvSpPr/>
            <p:nvPr userDrawn="1"/>
          </p:nvSpPr>
          <p:spPr>
            <a:xfrm>
              <a:off x="6137616" y="2779972"/>
              <a:ext cx="294046" cy="407815"/>
            </a:xfrm>
            <a:prstGeom prst="rect">
              <a:avLst/>
            </a:prstGeom>
            <a:solidFill>
              <a:srgbClr val="0070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7</a:t>
              </a:r>
            </a:p>
          </p:txBody>
        </p:sp>
        <p:sp>
          <p:nvSpPr>
            <p:cNvPr id="53" name="Rectangle 52">
              <a:extLst>
                <a:ext uri="{FF2B5EF4-FFF2-40B4-BE49-F238E27FC236}">
                  <a16:creationId xmlns:a16="http://schemas.microsoft.com/office/drawing/2014/main" id="{60E154BD-7746-40E4-80EB-16FFAEFE6F2F}"/>
                </a:ext>
              </a:extLst>
            </p:cNvPr>
            <p:cNvSpPr/>
            <p:nvPr userDrawn="1"/>
          </p:nvSpPr>
          <p:spPr>
            <a:xfrm>
              <a:off x="6435636" y="2779972"/>
              <a:ext cx="294046" cy="407815"/>
            </a:xfrm>
            <a:prstGeom prst="rect">
              <a:avLst/>
            </a:prstGeom>
            <a:solidFill>
              <a:srgbClr val="4C9B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8</a:t>
              </a:r>
            </a:p>
          </p:txBody>
        </p:sp>
        <p:sp>
          <p:nvSpPr>
            <p:cNvPr id="54" name="Rectangle 53">
              <a:extLst>
                <a:ext uri="{FF2B5EF4-FFF2-40B4-BE49-F238E27FC236}">
                  <a16:creationId xmlns:a16="http://schemas.microsoft.com/office/drawing/2014/main" id="{2752B7B9-3C66-4D77-8549-1A79AF722C79}"/>
                </a:ext>
              </a:extLst>
            </p:cNvPr>
            <p:cNvSpPr/>
            <p:nvPr userDrawn="1"/>
          </p:nvSpPr>
          <p:spPr>
            <a:xfrm>
              <a:off x="6733656" y="2779972"/>
              <a:ext cx="294046" cy="407815"/>
            </a:xfrm>
            <a:prstGeom prst="rect">
              <a:avLst/>
            </a:prstGeom>
            <a:solidFill>
              <a:srgbClr val="7FB7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9</a:t>
              </a:r>
            </a:p>
          </p:txBody>
        </p:sp>
        <p:sp>
          <p:nvSpPr>
            <p:cNvPr id="55" name="Rectangle 54">
              <a:extLst>
                <a:ext uri="{FF2B5EF4-FFF2-40B4-BE49-F238E27FC236}">
                  <a16:creationId xmlns:a16="http://schemas.microsoft.com/office/drawing/2014/main" id="{DE62ED66-1584-4F25-A214-7BAA4F6C7392}"/>
                </a:ext>
              </a:extLst>
            </p:cNvPr>
            <p:cNvSpPr/>
            <p:nvPr userDrawn="1"/>
          </p:nvSpPr>
          <p:spPr>
            <a:xfrm>
              <a:off x="7027702" y="2779972"/>
              <a:ext cx="294046" cy="407815"/>
            </a:xfrm>
            <a:prstGeom prst="rect">
              <a:avLst/>
            </a:prstGeom>
            <a:solidFill>
              <a:srgbClr val="B2D4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10</a:t>
              </a:r>
            </a:p>
          </p:txBody>
        </p:sp>
        <p:sp>
          <p:nvSpPr>
            <p:cNvPr id="56" name="Rectangle 55">
              <a:extLst>
                <a:ext uri="{FF2B5EF4-FFF2-40B4-BE49-F238E27FC236}">
                  <a16:creationId xmlns:a16="http://schemas.microsoft.com/office/drawing/2014/main" id="{0600CF2B-0C53-479D-9F2D-741B657C20BA}"/>
                </a:ext>
              </a:extLst>
            </p:cNvPr>
            <p:cNvSpPr/>
            <p:nvPr userDrawn="1"/>
          </p:nvSpPr>
          <p:spPr>
            <a:xfrm>
              <a:off x="7325721" y="2779972"/>
              <a:ext cx="294046" cy="407815"/>
            </a:xfrm>
            <a:prstGeom prst="rect">
              <a:avLst/>
            </a:prstGeom>
            <a:solidFill>
              <a:srgbClr val="E6F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11</a:t>
              </a:r>
            </a:p>
          </p:txBody>
        </p:sp>
        <p:sp>
          <p:nvSpPr>
            <p:cNvPr id="57" name="Rectangle 56">
              <a:extLst>
                <a:ext uri="{FF2B5EF4-FFF2-40B4-BE49-F238E27FC236}">
                  <a16:creationId xmlns:a16="http://schemas.microsoft.com/office/drawing/2014/main" id="{B1827E3A-11BD-4523-83FF-5B19150BD40F}"/>
                </a:ext>
              </a:extLst>
            </p:cNvPr>
            <p:cNvSpPr/>
            <p:nvPr userDrawn="1"/>
          </p:nvSpPr>
          <p:spPr>
            <a:xfrm>
              <a:off x="7619768" y="2779972"/>
              <a:ext cx="294046" cy="407815"/>
            </a:xfrm>
            <a:prstGeom prst="rect">
              <a:avLst/>
            </a:prstGeom>
            <a:solidFill>
              <a:srgbClr val="F2FC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12</a:t>
              </a:r>
            </a:p>
          </p:txBody>
        </p:sp>
      </p:grpSp>
      <p:grpSp>
        <p:nvGrpSpPr>
          <p:cNvPr id="76" name="Group 75">
            <a:extLst>
              <a:ext uri="{FF2B5EF4-FFF2-40B4-BE49-F238E27FC236}">
                <a16:creationId xmlns:a16="http://schemas.microsoft.com/office/drawing/2014/main" id="{404F7436-ACC1-45EB-80E4-774DE526873D}"/>
              </a:ext>
            </a:extLst>
          </p:cNvPr>
          <p:cNvGrpSpPr/>
          <p:nvPr userDrawn="1"/>
        </p:nvGrpSpPr>
        <p:grpSpPr>
          <a:xfrm>
            <a:off x="3643783" y="3662464"/>
            <a:ext cx="3560064" cy="407815"/>
            <a:chOff x="4357445" y="3813575"/>
            <a:chExt cx="3560064" cy="407815"/>
          </a:xfrm>
        </p:grpSpPr>
        <p:sp>
          <p:nvSpPr>
            <p:cNvPr id="58" name="Rectangle 57">
              <a:extLst>
                <a:ext uri="{FF2B5EF4-FFF2-40B4-BE49-F238E27FC236}">
                  <a16:creationId xmlns:a16="http://schemas.microsoft.com/office/drawing/2014/main" id="{0E61277A-BB2B-4C10-98B1-130C7C740446}"/>
                </a:ext>
              </a:extLst>
            </p:cNvPr>
            <p:cNvSpPr/>
            <p:nvPr userDrawn="1"/>
          </p:nvSpPr>
          <p:spPr>
            <a:xfrm>
              <a:off x="4357445" y="3813575"/>
              <a:ext cx="294046" cy="407815"/>
            </a:xfrm>
            <a:prstGeom prst="rect">
              <a:avLst/>
            </a:prstGeom>
            <a:solidFill>
              <a:srgbClr val="2437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1</a:t>
              </a:r>
            </a:p>
          </p:txBody>
        </p:sp>
        <p:sp>
          <p:nvSpPr>
            <p:cNvPr id="59" name="Rectangle 58">
              <a:extLst>
                <a:ext uri="{FF2B5EF4-FFF2-40B4-BE49-F238E27FC236}">
                  <a16:creationId xmlns:a16="http://schemas.microsoft.com/office/drawing/2014/main" id="{278926F9-C626-4057-82BE-D650FD72246A}"/>
                </a:ext>
              </a:extLst>
            </p:cNvPr>
            <p:cNvSpPr/>
            <p:nvPr userDrawn="1"/>
          </p:nvSpPr>
          <p:spPr>
            <a:xfrm>
              <a:off x="4951267" y="3813575"/>
              <a:ext cx="294046" cy="407815"/>
            </a:xfrm>
            <a:prstGeom prst="rect">
              <a:avLst/>
            </a:prstGeom>
            <a:solidFill>
              <a:srgbClr val="6573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3</a:t>
              </a:r>
            </a:p>
          </p:txBody>
        </p:sp>
        <p:sp>
          <p:nvSpPr>
            <p:cNvPr id="60" name="Rectangle 59">
              <a:extLst>
                <a:ext uri="{FF2B5EF4-FFF2-40B4-BE49-F238E27FC236}">
                  <a16:creationId xmlns:a16="http://schemas.microsoft.com/office/drawing/2014/main" id="{E5B3F980-A17D-44DB-9AE3-CDA5CA5C2552}"/>
                </a:ext>
              </a:extLst>
            </p:cNvPr>
            <p:cNvSpPr/>
            <p:nvPr userDrawn="1"/>
          </p:nvSpPr>
          <p:spPr>
            <a:xfrm>
              <a:off x="5545089" y="3813575"/>
              <a:ext cx="294046" cy="407815"/>
            </a:xfrm>
            <a:prstGeom prst="rect">
              <a:avLst/>
            </a:prstGeom>
            <a:solidFill>
              <a:srgbClr val="919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5</a:t>
              </a:r>
            </a:p>
          </p:txBody>
        </p:sp>
        <p:sp>
          <p:nvSpPr>
            <p:cNvPr id="61" name="Rectangle 60">
              <a:extLst>
                <a:ext uri="{FF2B5EF4-FFF2-40B4-BE49-F238E27FC236}">
                  <a16:creationId xmlns:a16="http://schemas.microsoft.com/office/drawing/2014/main" id="{727DF08E-31B7-45C9-AA91-8F83C413897F}"/>
                </a:ext>
              </a:extLst>
            </p:cNvPr>
            <p:cNvSpPr/>
            <p:nvPr userDrawn="1"/>
          </p:nvSpPr>
          <p:spPr>
            <a:xfrm>
              <a:off x="7623463" y="3813575"/>
              <a:ext cx="294046" cy="407815"/>
            </a:xfrm>
            <a:prstGeom prst="rect">
              <a:avLst/>
            </a:prstGeom>
            <a:solidFill>
              <a:srgbClr val="BDC3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12</a:t>
              </a:r>
            </a:p>
          </p:txBody>
        </p:sp>
        <p:sp>
          <p:nvSpPr>
            <p:cNvPr id="62" name="Rectangle 61">
              <a:extLst>
                <a:ext uri="{FF2B5EF4-FFF2-40B4-BE49-F238E27FC236}">
                  <a16:creationId xmlns:a16="http://schemas.microsoft.com/office/drawing/2014/main" id="{27A9CC3F-FD2D-4576-AECE-83F97FF385E8}"/>
                </a:ext>
              </a:extLst>
            </p:cNvPr>
            <p:cNvSpPr/>
            <p:nvPr userDrawn="1"/>
          </p:nvSpPr>
          <p:spPr>
            <a:xfrm>
              <a:off x="4654356" y="3813575"/>
              <a:ext cx="294046" cy="407815"/>
            </a:xfrm>
            <a:prstGeom prst="rect">
              <a:avLst/>
            </a:prstGeom>
            <a:solidFill>
              <a:srgbClr val="D5E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FF1243"/>
                  </a:solidFill>
                  <a:latin typeface="Equinor Medium" panose="020B0603050302040203" pitchFamily="34" charset="0"/>
                </a:rPr>
                <a:t>2</a:t>
              </a:r>
            </a:p>
          </p:txBody>
        </p:sp>
        <p:sp>
          <p:nvSpPr>
            <p:cNvPr id="63" name="Rectangle 62">
              <a:extLst>
                <a:ext uri="{FF2B5EF4-FFF2-40B4-BE49-F238E27FC236}">
                  <a16:creationId xmlns:a16="http://schemas.microsoft.com/office/drawing/2014/main" id="{199875B2-76E7-4B71-A1E8-27532C80318F}"/>
                </a:ext>
              </a:extLst>
            </p:cNvPr>
            <p:cNvSpPr/>
            <p:nvPr userDrawn="1"/>
          </p:nvSpPr>
          <p:spPr>
            <a:xfrm>
              <a:off x="5248178" y="3813575"/>
              <a:ext cx="294046" cy="407815"/>
            </a:xfrm>
            <a:prstGeom prst="rect">
              <a:avLst/>
            </a:prstGeom>
            <a:solidFill>
              <a:srgbClr val="EAF4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FF1243"/>
                  </a:solidFill>
                  <a:latin typeface="Equinor Medium" panose="020B0603050302040203" pitchFamily="34" charset="0"/>
                </a:rPr>
                <a:t>4</a:t>
              </a:r>
            </a:p>
          </p:txBody>
        </p:sp>
        <p:sp>
          <p:nvSpPr>
            <p:cNvPr id="64" name="Rectangle 63">
              <a:extLst>
                <a:ext uri="{FF2B5EF4-FFF2-40B4-BE49-F238E27FC236}">
                  <a16:creationId xmlns:a16="http://schemas.microsoft.com/office/drawing/2014/main" id="{B49BE14A-543D-4A32-BC2C-297D45D9C81D}"/>
                </a:ext>
              </a:extLst>
            </p:cNvPr>
            <p:cNvSpPr/>
            <p:nvPr userDrawn="1"/>
          </p:nvSpPr>
          <p:spPr>
            <a:xfrm>
              <a:off x="5842000" y="3813575"/>
              <a:ext cx="294046" cy="407815"/>
            </a:xfrm>
            <a:prstGeom prst="rect">
              <a:avLst/>
            </a:prstGeom>
            <a:solidFill>
              <a:srgbClr val="0070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6</a:t>
              </a:r>
            </a:p>
          </p:txBody>
        </p:sp>
        <p:sp>
          <p:nvSpPr>
            <p:cNvPr id="65" name="Rectangle 64">
              <a:extLst>
                <a:ext uri="{FF2B5EF4-FFF2-40B4-BE49-F238E27FC236}">
                  <a16:creationId xmlns:a16="http://schemas.microsoft.com/office/drawing/2014/main" id="{820AF967-0EFC-4753-8365-71DDCBCCD1BF}"/>
                </a:ext>
              </a:extLst>
            </p:cNvPr>
            <p:cNvSpPr/>
            <p:nvPr userDrawn="1"/>
          </p:nvSpPr>
          <p:spPr>
            <a:xfrm>
              <a:off x="6138911" y="3813575"/>
              <a:ext cx="294046" cy="407815"/>
            </a:xfrm>
            <a:prstGeom prst="rect">
              <a:avLst/>
            </a:prstGeom>
            <a:solidFill>
              <a:srgbClr val="4C9B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7</a:t>
              </a:r>
            </a:p>
          </p:txBody>
        </p:sp>
        <p:sp>
          <p:nvSpPr>
            <p:cNvPr id="66" name="Rectangle 65">
              <a:extLst>
                <a:ext uri="{FF2B5EF4-FFF2-40B4-BE49-F238E27FC236}">
                  <a16:creationId xmlns:a16="http://schemas.microsoft.com/office/drawing/2014/main" id="{373C60FF-929C-43DA-BE7F-25A20D3C2F77}"/>
                </a:ext>
              </a:extLst>
            </p:cNvPr>
            <p:cNvSpPr/>
            <p:nvPr userDrawn="1"/>
          </p:nvSpPr>
          <p:spPr>
            <a:xfrm>
              <a:off x="6435822" y="3813575"/>
              <a:ext cx="294046" cy="407815"/>
            </a:xfrm>
            <a:prstGeom prst="rect">
              <a:avLst/>
            </a:prstGeom>
            <a:solidFill>
              <a:srgbClr val="7FB7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8</a:t>
              </a:r>
            </a:p>
          </p:txBody>
        </p:sp>
        <p:sp>
          <p:nvSpPr>
            <p:cNvPr id="67" name="Rectangle 66">
              <a:extLst>
                <a:ext uri="{FF2B5EF4-FFF2-40B4-BE49-F238E27FC236}">
                  <a16:creationId xmlns:a16="http://schemas.microsoft.com/office/drawing/2014/main" id="{FAB2EA6B-7912-467E-979D-3590260E8003}"/>
                </a:ext>
              </a:extLst>
            </p:cNvPr>
            <p:cNvSpPr/>
            <p:nvPr userDrawn="1"/>
          </p:nvSpPr>
          <p:spPr>
            <a:xfrm>
              <a:off x="7029644" y="3813575"/>
              <a:ext cx="294046" cy="407815"/>
            </a:xfrm>
            <a:prstGeom prst="rect">
              <a:avLst/>
            </a:prstGeom>
            <a:solidFill>
              <a:srgbClr val="B2D4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10</a:t>
              </a:r>
            </a:p>
          </p:txBody>
        </p:sp>
        <p:sp>
          <p:nvSpPr>
            <p:cNvPr id="68" name="Rectangle 67">
              <a:extLst>
                <a:ext uri="{FF2B5EF4-FFF2-40B4-BE49-F238E27FC236}">
                  <a16:creationId xmlns:a16="http://schemas.microsoft.com/office/drawing/2014/main" id="{38D3EE77-4EFB-4806-BA1D-B3F98E59234E}"/>
                </a:ext>
              </a:extLst>
            </p:cNvPr>
            <p:cNvSpPr/>
            <p:nvPr userDrawn="1"/>
          </p:nvSpPr>
          <p:spPr>
            <a:xfrm>
              <a:off x="6732733" y="3813575"/>
              <a:ext cx="294046" cy="407815"/>
            </a:xfrm>
            <a:prstGeom prst="rect">
              <a:avLst/>
            </a:prstGeom>
            <a:solidFill>
              <a:srgbClr val="E6F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9</a:t>
              </a:r>
            </a:p>
          </p:txBody>
        </p:sp>
        <p:sp>
          <p:nvSpPr>
            <p:cNvPr id="69" name="Rectangle 68">
              <a:extLst>
                <a:ext uri="{FF2B5EF4-FFF2-40B4-BE49-F238E27FC236}">
                  <a16:creationId xmlns:a16="http://schemas.microsoft.com/office/drawing/2014/main" id="{C89D4522-7A82-43B4-AA80-E65EE4E54DE0}"/>
                </a:ext>
              </a:extLst>
            </p:cNvPr>
            <p:cNvSpPr/>
            <p:nvPr userDrawn="1"/>
          </p:nvSpPr>
          <p:spPr>
            <a:xfrm>
              <a:off x="7326555" y="3813575"/>
              <a:ext cx="294046" cy="407815"/>
            </a:xfrm>
            <a:prstGeom prst="rect">
              <a:avLst/>
            </a:prstGeom>
            <a:solidFill>
              <a:srgbClr val="F2FC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11</a:t>
              </a:r>
            </a:p>
          </p:txBody>
        </p:sp>
      </p:grpSp>
      <p:sp>
        <p:nvSpPr>
          <p:cNvPr id="72" name="Rectangle 71">
            <a:extLst>
              <a:ext uri="{FF2B5EF4-FFF2-40B4-BE49-F238E27FC236}">
                <a16:creationId xmlns:a16="http://schemas.microsoft.com/office/drawing/2014/main" id="{A7F6FDD4-8CAB-45D1-8987-DF0CB3DE6E4F}"/>
              </a:ext>
            </a:extLst>
          </p:cNvPr>
          <p:cNvSpPr/>
          <p:nvPr userDrawn="1"/>
        </p:nvSpPr>
        <p:spPr>
          <a:xfrm>
            <a:off x="3512915" y="1648763"/>
            <a:ext cx="2510624" cy="307777"/>
          </a:xfrm>
          <a:prstGeom prst="rect">
            <a:avLst/>
          </a:prstGeom>
        </p:spPr>
        <p:txBody>
          <a:bodyPr wrap="none">
            <a:spAutoFit/>
          </a:bodyPr>
          <a:lstStyle/>
          <a:p>
            <a:r>
              <a:rPr kumimoji="0" lang="en-GB" sz="1400" b="0" i="0" u="sng" strike="noStrike" kern="1200" cap="none" spc="0" normalizeH="0" baseline="0" noProof="0" dirty="0" err="1">
                <a:ln>
                  <a:noFill/>
                </a:ln>
                <a:solidFill>
                  <a:prstClr val="black"/>
                </a:solidFill>
                <a:effectLst/>
                <a:uLnTx/>
                <a:uFillTx/>
                <a:latin typeface="Equinor Medium" panose="020B0603050302040203" pitchFamily="34" charset="0"/>
                <a:ea typeface="+mn-ea"/>
                <a:cs typeface="+mn-cs"/>
              </a:rPr>
              <a:t>Color</a:t>
            </a:r>
            <a:r>
              <a:rPr kumimoji="0" lang="en-GB" sz="1400" b="0" i="0" u="sng" strike="noStrike" kern="1200" cap="none" spc="0" normalizeH="0" baseline="0" noProof="0" dirty="0">
                <a:ln>
                  <a:noFill/>
                </a:ln>
                <a:solidFill>
                  <a:prstClr val="black"/>
                </a:solidFill>
                <a:effectLst/>
                <a:uLnTx/>
                <a:uFillTx/>
                <a:latin typeface="Equinor Medium" panose="020B0603050302040203" pitchFamily="34" charset="0"/>
                <a:ea typeface="+mn-ea"/>
                <a:cs typeface="+mn-cs"/>
              </a:rPr>
              <a:t> combination for charts:</a:t>
            </a:r>
            <a:endParaRPr lang="en-GB" noProof="0" dirty="0"/>
          </a:p>
        </p:txBody>
      </p:sp>
      <p:sp>
        <p:nvSpPr>
          <p:cNvPr id="73" name="Rectangle 72">
            <a:extLst>
              <a:ext uri="{FF2B5EF4-FFF2-40B4-BE49-F238E27FC236}">
                <a16:creationId xmlns:a16="http://schemas.microsoft.com/office/drawing/2014/main" id="{2524B282-9056-4A2C-A336-CB6C1BD3E4D4}"/>
              </a:ext>
            </a:extLst>
          </p:cNvPr>
          <p:cNvSpPr/>
          <p:nvPr userDrawn="1"/>
        </p:nvSpPr>
        <p:spPr>
          <a:xfrm>
            <a:off x="3549306" y="3278965"/>
            <a:ext cx="4121641" cy="307777"/>
          </a:xfrm>
          <a:prstGeom prst="rect">
            <a:avLst/>
          </a:prstGeom>
        </p:spPr>
        <p:txBody>
          <a:bodyPr wrap="none">
            <a:spAutoFit/>
          </a:bodyPr>
          <a:lstStyle/>
          <a:p>
            <a:r>
              <a:rPr kumimoji="0" lang="en-GB" sz="1400" b="0" i="0" u="sng" strike="noStrike" kern="1200" cap="none" spc="0" normalizeH="0" baseline="0" noProof="0" dirty="0">
                <a:ln>
                  <a:noFill/>
                </a:ln>
                <a:solidFill>
                  <a:prstClr val="black"/>
                </a:solidFill>
                <a:effectLst/>
                <a:uLnTx/>
                <a:uFillTx/>
                <a:latin typeface="Equinor Medium" panose="020B0603050302040203" pitchFamily="34" charset="0"/>
                <a:ea typeface="+mn-ea"/>
                <a:cs typeface="+mn-cs"/>
              </a:rPr>
              <a:t>Reorder the </a:t>
            </a:r>
            <a:r>
              <a:rPr kumimoji="0" lang="en-GB" sz="1400" b="0" i="0" u="sng" strike="noStrike" kern="1200" cap="none" spc="0" normalizeH="0" baseline="0" noProof="0" dirty="0" err="1">
                <a:ln>
                  <a:noFill/>
                </a:ln>
                <a:solidFill>
                  <a:prstClr val="black"/>
                </a:solidFill>
                <a:effectLst/>
                <a:uLnTx/>
                <a:uFillTx/>
                <a:latin typeface="Equinor Medium" panose="020B0603050302040203" pitchFamily="34" charset="0"/>
                <a:ea typeface="+mn-ea"/>
                <a:cs typeface="+mn-cs"/>
              </a:rPr>
              <a:t>colors</a:t>
            </a:r>
            <a:r>
              <a:rPr kumimoji="0" lang="en-GB" sz="1400" b="0" i="0" u="sng" strike="noStrike" kern="1200" cap="none" spc="0" normalizeH="0" baseline="0" noProof="0" dirty="0">
                <a:ln>
                  <a:noFill/>
                </a:ln>
                <a:solidFill>
                  <a:prstClr val="black"/>
                </a:solidFill>
                <a:effectLst/>
                <a:uLnTx/>
                <a:uFillTx/>
                <a:latin typeface="Equinor Medium" panose="020B0603050302040203" pitchFamily="34" charset="0"/>
                <a:ea typeface="+mn-ea"/>
                <a:cs typeface="+mn-cs"/>
              </a:rPr>
              <a:t> when you need more contrast:</a:t>
            </a:r>
            <a:endParaRPr lang="en-GB" noProof="0" dirty="0"/>
          </a:p>
        </p:txBody>
      </p:sp>
      <p:sp>
        <p:nvSpPr>
          <p:cNvPr id="74" name="Rectangle 73">
            <a:extLst>
              <a:ext uri="{FF2B5EF4-FFF2-40B4-BE49-F238E27FC236}">
                <a16:creationId xmlns:a16="http://schemas.microsoft.com/office/drawing/2014/main" id="{2EA7B77E-5A74-4FC7-8B9E-E878C71F3FAB}"/>
              </a:ext>
            </a:extLst>
          </p:cNvPr>
          <p:cNvSpPr/>
          <p:nvPr userDrawn="1"/>
        </p:nvSpPr>
        <p:spPr>
          <a:xfrm>
            <a:off x="3551946" y="4683409"/>
            <a:ext cx="3983783" cy="307777"/>
          </a:xfrm>
          <a:prstGeom prst="rect">
            <a:avLst/>
          </a:prstGeom>
        </p:spPr>
        <p:txBody>
          <a:bodyPr wrap="none">
            <a:spAutoFit/>
          </a:bodyPr>
          <a:lstStyle/>
          <a:p>
            <a:r>
              <a:rPr kumimoji="0" lang="en-GB" sz="1400" b="0" i="0" u="sng" strike="noStrike" kern="1200" cap="none" spc="0" normalizeH="0" baseline="0" noProof="0" dirty="0">
                <a:ln>
                  <a:noFill/>
                </a:ln>
                <a:solidFill>
                  <a:prstClr val="black"/>
                </a:solidFill>
                <a:effectLst/>
                <a:uLnTx/>
                <a:uFillTx/>
                <a:latin typeface="Equinor Medium" panose="020B0603050302040203" pitchFamily="34" charset="0"/>
                <a:ea typeface="+mn-ea"/>
                <a:cs typeface="+mn-cs"/>
              </a:rPr>
              <a:t>Different tints to use on charts and infographics:</a:t>
            </a:r>
            <a:endParaRPr lang="en-GB" noProof="0" dirty="0"/>
          </a:p>
        </p:txBody>
      </p:sp>
      <p:grpSp>
        <p:nvGrpSpPr>
          <p:cNvPr id="78" name="Group 77">
            <a:extLst>
              <a:ext uri="{FF2B5EF4-FFF2-40B4-BE49-F238E27FC236}">
                <a16:creationId xmlns:a16="http://schemas.microsoft.com/office/drawing/2014/main" id="{C6632EE5-9A9D-459E-A254-E25220CD72D7}"/>
              </a:ext>
            </a:extLst>
          </p:cNvPr>
          <p:cNvGrpSpPr/>
          <p:nvPr userDrawn="1"/>
        </p:nvGrpSpPr>
        <p:grpSpPr>
          <a:xfrm rot="16200000">
            <a:off x="4320578" y="4504301"/>
            <a:ext cx="155539" cy="1509130"/>
            <a:chOff x="12302028" y="154594"/>
            <a:chExt cx="155539" cy="1509130"/>
          </a:xfrm>
        </p:grpSpPr>
        <p:sp>
          <p:nvSpPr>
            <p:cNvPr id="79" name="Rectangle 188">
              <a:extLst>
                <a:ext uri="{FF2B5EF4-FFF2-40B4-BE49-F238E27FC236}">
                  <a16:creationId xmlns:a16="http://schemas.microsoft.com/office/drawing/2014/main" id="{93B98694-5CDD-44CA-A397-394D522D6FAE}"/>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DEB1628A-A422-42DB-BCA4-023804DEBDB6}"/>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4E526B04-FE6E-4703-8265-93E819C834F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40E543F4-74C9-4458-9288-2D986D5CBDF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2">
              <a:extLst>
                <a:ext uri="{FF2B5EF4-FFF2-40B4-BE49-F238E27FC236}">
                  <a16:creationId xmlns:a16="http://schemas.microsoft.com/office/drawing/2014/main" id="{AED80F77-9904-4F82-AA14-76102624F12F}"/>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31">
              <a:extLst>
                <a:ext uri="{FF2B5EF4-FFF2-40B4-BE49-F238E27FC236}">
                  <a16:creationId xmlns:a16="http://schemas.microsoft.com/office/drawing/2014/main" id="{482395E8-3386-4667-ACF3-CCBC41A88A4C}"/>
                </a:ext>
              </a:extLst>
            </p:cNvPr>
            <p:cNvSpPr/>
            <p:nvPr userDrawn="1"/>
          </p:nvSpPr>
          <p:spPr>
            <a:xfrm>
              <a:off x="12302028" y="381213"/>
              <a:ext cx="155539" cy="1529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33">
              <a:extLst>
                <a:ext uri="{FF2B5EF4-FFF2-40B4-BE49-F238E27FC236}">
                  <a16:creationId xmlns:a16="http://schemas.microsoft.com/office/drawing/2014/main" id="{BF8AC9EE-524A-4EE8-BF85-BA6A56410EC4}"/>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92">
              <a:extLst>
                <a:ext uri="{FF2B5EF4-FFF2-40B4-BE49-F238E27FC236}">
                  <a16:creationId xmlns:a16="http://schemas.microsoft.com/office/drawing/2014/main" id="{73D5C493-2024-4B1E-A927-4E3BF2520F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pic>
        <p:nvPicPr>
          <p:cNvPr id="87" name="Picture 86">
            <a:extLst>
              <a:ext uri="{FF2B5EF4-FFF2-40B4-BE49-F238E27FC236}">
                <a16:creationId xmlns:a16="http://schemas.microsoft.com/office/drawing/2014/main" id="{B18CD131-AFB4-426F-9C86-CECEF6A905D3}"/>
              </a:ext>
            </a:extLst>
          </p:cNvPr>
          <p:cNvPicPr>
            <a:picLocks noChangeAspect="1"/>
          </p:cNvPicPr>
          <p:nvPr userDrawn="1"/>
        </p:nvPicPr>
        <p:blipFill>
          <a:blip r:embed="rId2"/>
          <a:stretch>
            <a:fillRect/>
          </a:stretch>
        </p:blipFill>
        <p:spPr>
          <a:xfrm>
            <a:off x="8456009" y="563402"/>
            <a:ext cx="3521851" cy="5727670"/>
          </a:xfrm>
          <a:prstGeom prst="rect">
            <a:avLst/>
          </a:prstGeom>
        </p:spPr>
      </p:pic>
    </p:spTree>
    <p:extLst>
      <p:ext uri="{BB962C8B-B14F-4D97-AF65-F5344CB8AC3E}">
        <p14:creationId xmlns:p14="http://schemas.microsoft.com/office/powerpoint/2010/main" val="3758912119"/>
      </p:ext>
    </p:extLst>
  </p:cSld>
  <p:clrMap bg1="lt1" tx1="dk1" bg2="lt2" tx2="dk2" accent1="accent1" accent2="accent2" accent3="accent3" accent4="accent4" accent5="accent5" accent6="accent6" hlink="hlink" folHlink="folHlink"/>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hyperlink" Target="file:///\\statoil.net\dfs\common\T&amp;P\F&amp;T\PRA\Gassprosessering\Dataverkt&#248;y\neqsim\neqsim\toolbox\matlab\doc\examples\TP_PH_flash.m" TargetMode="Externa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18.xml"/><Relationship Id="rId18" Type="http://schemas.openxmlformats.org/officeDocument/2006/relationships/slide" Target="slide23.xml"/><Relationship Id="rId26" Type="http://schemas.openxmlformats.org/officeDocument/2006/relationships/slide" Target="slide32.xml"/><Relationship Id="rId39" Type="http://schemas.openxmlformats.org/officeDocument/2006/relationships/slide" Target="slide47.xml"/><Relationship Id="rId3" Type="http://schemas.openxmlformats.org/officeDocument/2006/relationships/slide" Target="slide3.xml"/><Relationship Id="rId21" Type="http://schemas.openxmlformats.org/officeDocument/2006/relationships/slide" Target="slide27.xml"/><Relationship Id="rId34" Type="http://schemas.openxmlformats.org/officeDocument/2006/relationships/slide" Target="slide41.xml"/><Relationship Id="rId42" Type="http://schemas.openxmlformats.org/officeDocument/2006/relationships/slide" Target="slide55.xml"/><Relationship Id="rId47" Type="http://schemas.openxmlformats.org/officeDocument/2006/relationships/slide" Target="slide60.xml"/><Relationship Id="rId7" Type="http://schemas.openxmlformats.org/officeDocument/2006/relationships/slide" Target="slide10.xml"/><Relationship Id="rId12" Type="http://schemas.openxmlformats.org/officeDocument/2006/relationships/slide" Target="slide17.xml"/><Relationship Id="rId17" Type="http://schemas.openxmlformats.org/officeDocument/2006/relationships/slide" Target="slide22.xml"/><Relationship Id="rId25" Type="http://schemas.openxmlformats.org/officeDocument/2006/relationships/slide" Target="slide31.xml"/><Relationship Id="rId33" Type="http://schemas.openxmlformats.org/officeDocument/2006/relationships/slide" Target="slide40.xml"/><Relationship Id="rId38" Type="http://schemas.openxmlformats.org/officeDocument/2006/relationships/slide" Target="slide46.xml"/><Relationship Id="rId46" Type="http://schemas.openxmlformats.org/officeDocument/2006/relationships/slide" Target="slide59.xml"/><Relationship Id="rId2" Type="http://schemas.openxmlformats.org/officeDocument/2006/relationships/notesSlide" Target="../notesSlides/notesSlide1.xml"/><Relationship Id="rId16" Type="http://schemas.openxmlformats.org/officeDocument/2006/relationships/slide" Target="slide21.xml"/><Relationship Id="rId20" Type="http://schemas.openxmlformats.org/officeDocument/2006/relationships/slide" Target="slide25.xml"/><Relationship Id="rId29" Type="http://schemas.openxmlformats.org/officeDocument/2006/relationships/slide" Target="slide35.xml"/><Relationship Id="rId41" Type="http://schemas.openxmlformats.org/officeDocument/2006/relationships/slide" Target="slide54.xml"/><Relationship Id="rId1" Type="http://schemas.openxmlformats.org/officeDocument/2006/relationships/slideLayout" Target="../slideLayouts/slideLayout10.xml"/><Relationship Id="rId6" Type="http://schemas.openxmlformats.org/officeDocument/2006/relationships/slide" Target="slide9.xml"/><Relationship Id="rId11" Type="http://schemas.openxmlformats.org/officeDocument/2006/relationships/slide" Target="slide16.xml"/><Relationship Id="rId24" Type="http://schemas.openxmlformats.org/officeDocument/2006/relationships/slide" Target="slide30.xml"/><Relationship Id="rId32" Type="http://schemas.openxmlformats.org/officeDocument/2006/relationships/slide" Target="slide38.xml"/><Relationship Id="rId37" Type="http://schemas.openxmlformats.org/officeDocument/2006/relationships/slide" Target="slide45.xml"/><Relationship Id="rId40" Type="http://schemas.openxmlformats.org/officeDocument/2006/relationships/slide" Target="slide48.xml"/><Relationship Id="rId45" Type="http://schemas.openxmlformats.org/officeDocument/2006/relationships/slide" Target="slide58.xml"/><Relationship Id="rId5" Type="http://schemas.openxmlformats.org/officeDocument/2006/relationships/slide" Target="slide5.xml"/><Relationship Id="rId15" Type="http://schemas.openxmlformats.org/officeDocument/2006/relationships/slide" Target="slide20.xml"/><Relationship Id="rId23" Type="http://schemas.openxmlformats.org/officeDocument/2006/relationships/slide" Target="slide29.xml"/><Relationship Id="rId28" Type="http://schemas.openxmlformats.org/officeDocument/2006/relationships/slide" Target="slide34.xml"/><Relationship Id="rId36" Type="http://schemas.openxmlformats.org/officeDocument/2006/relationships/slide" Target="slide43.xml"/><Relationship Id="rId10" Type="http://schemas.openxmlformats.org/officeDocument/2006/relationships/slide" Target="slide15.xml"/><Relationship Id="rId19" Type="http://schemas.openxmlformats.org/officeDocument/2006/relationships/slide" Target="slide24.xml"/><Relationship Id="rId31" Type="http://schemas.openxmlformats.org/officeDocument/2006/relationships/slide" Target="slide37.xml"/><Relationship Id="rId44" Type="http://schemas.openxmlformats.org/officeDocument/2006/relationships/slide" Target="slide57.xml"/><Relationship Id="rId4" Type="http://schemas.openxmlformats.org/officeDocument/2006/relationships/slide" Target="slide4.xml"/><Relationship Id="rId9" Type="http://schemas.openxmlformats.org/officeDocument/2006/relationships/slide" Target="slide12.xml"/><Relationship Id="rId14" Type="http://schemas.openxmlformats.org/officeDocument/2006/relationships/slide" Target="slide19.xml"/><Relationship Id="rId22" Type="http://schemas.openxmlformats.org/officeDocument/2006/relationships/slide" Target="slide28.xml"/><Relationship Id="rId27" Type="http://schemas.openxmlformats.org/officeDocument/2006/relationships/slide" Target="slide33.xml"/><Relationship Id="rId30" Type="http://schemas.openxmlformats.org/officeDocument/2006/relationships/slide" Target="slide36.xml"/><Relationship Id="rId35" Type="http://schemas.openxmlformats.org/officeDocument/2006/relationships/slide" Target="slide42.xml"/><Relationship Id="rId43" Type="http://schemas.openxmlformats.org/officeDocument/2006/relationships/slide" Target="slide56.xml"/><Relationship Id="rId48" Type="http://schemas.openxmlformats.org/officeDocument/2006/relationships/slide" Target="slide6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Statoil/neqsimmatlab" TargetMode="Externa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6485A2D5-8E0C-4CE7-B66B-85030A5E4831}"/>
              </a:ext>
            </a:extLst>
          </p:cNvPr>
          <p:cNvSpPr>
            <a:spLocks noGrp="1"/>
          </p:cNvSpPr>
          <p:nvPr>
            <p:ph type="ctrTitle"/>
          </p:nvPr>
        </p:nvSpPr>
        <p:spPr/>
        <p:txBody>
          <a:bodyPr/>
          <a:lstStyle/>
          <a:p>
            <a:r>
              <a:rPr lang="nb-NO" altLang="en-US"/>
              <a:t>Getting started with NeqSim in Matlab</a:t>
            </a:r>
            <a:endParaRPr lang="en-GB" dirty="0"/>
          </a:p>
        </p:txBody>
      </p:sp>
      <p:sp>
        <p:nvSpPr>
          <p:cNvPr id="3" name="Undertittel 2">
            <a:extLst>
              <a:ext uri="{FF2B5EF4-FFF2-40B4-BE49-F238E27FC236}">
                <a16:creationId xmlns:a16="http://schemas.microsoft.com/office/drawing/2014/main" id="{1202B5F4-B7FD-43A5-8728-5F00963B0520}"/>
              </a:ext>
            </a:extLst>
          </p:cNvPr>
          <p:cNvSpPr>
            <a:spLocks noGrp="1"/>
          </p:cNvSpPr>
          <p:nvPr>
            <p:ph type="subTitle" idx="1"/>
          </p:nvPr>
        </p:nvSpPr>
        <p:spPr/>
        <p:txBody>
          <a:bodyPr/>
          <a:lstStyle/>
          <a:p>
            <a:r>
              <a:rPr lang="nb-NO" altLang="en-US"/>
              <a:t>Even Solbraa/Pablo Dupoy</a:t>
            </a:r>
            <a:endParaRPr lang="en-US" altLang="en-US"/>
          </a:p>
          <a:p>
            <a:endParaRPr lang="en-GB" spc="0" dirty="0"/>
          </a:p>
        </p:txBody>
      </p:sp>
      <p:pic>
        <p:nvPicPr>
          <p:cNvPr id="4" name="Picture 8" descr="neqsim_logo">
            <a:extLst>
              <a:ext uri="{FF2B5EF4-FFF2-40B4-BE49-F238E27FC236}">
                <a16:creationId xmlns:a16="http://schemas.microsoft.com/office/drawing/2014/main" id="{B841E232-46D5-4CDA-B811-D7D2A0E233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57190" y="3429000"/>
            <a:ext cx="3019997" cy="2337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078719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a:extLst>
              <a:ext uri="{FF2B5EF4-FFF2-40B4-BE49-F238E27FC236}">
                <a16:creationId xmlns:a16="http://schemas.microsoft.com/office/drawing/2014/main" id="{AEB402F0-ED5D-4312-9CC8-C14EAFF9C23E}"/>
              </a:ext>
            </a:extLst>
          </p:cNvPr>
          <p:cNvSpPr>
            <a:spLocks noGrp="1" noChangeArrowheads="1"/>
          </p:cNvSpPr>
          <p:nvPr>
            <p:ph type="title"/>
          </p:nvPr>
        </p:nvSpPr>
        <p:spPr>
          <a:xfrm>
            <a:off x="1776413" y="252413"/>
            <a:ext cx="8640762" cy="798512"/>
          </a:xfrm>
        </p:spPr>
        <p:txBody>
          <a:bodyPr/>
          <a:lstStyle/>
          <a:p>
            <a:pPr marL="342900" indent="-342900"/>
            <a:r>
              <a:rPr lang="nb-NO" altLang="en-US" sz="2800"/>
              <a:t>Reading thermodynamic properties</a:t>
            </a:r>
            <a:br>
              <a:rPr lang="nb-NO" altLang="en-US" sz="2800"/>
            </a:br>
            <a:r>
              <a:rPr lang="nb-NO" altLang="en-US" sz="1800"/>
              <a:t>[can be read after calling init(1/2/3)]</a:t>
            </a:r>
            <a:endParaRPr lang="en-GB" altLang="en-US" sz="9600"/>
          </a:p>
        </p:txBody>
      </p:sp>
      <p:sp>
        <p:nvSpPr>
          <p:cNvPr id="30723" name="Content Placeholder 2">
            <a:extLst>
              <a:ext uri="{FF2B5EF4-FFF2-40B4-BE49-F238E27FC236}">
                <a16:creationId xmlns:a16="http://schemas.microsoft.com/office/drawing/2014/main" id="{9326133D-F44C-44A8-910B-431C74D8A6D3}"/>
              </a:ext>
            </a:extLst>
          </p:cNvPr>
          <p:cNvSpPr>
            <a:spLocks noGrp="1" noChangeArrowheads="1"/>
          </p:cNvSpPr>
          <p:nvPr>
            <p:ph idx="1"/>
          </p:nvPr>
        </p:nvSpPr>
        <p:spPr>
          <a:xfrm>
            <a:off x="1836738" y="1435101"/>
            <a:ext cx="8640762" cy="3789363"/>
          </a:xfrm>
        </p:spPr>
        <p:txBody>
          <a:bodyPr/>
          <a:lstStyle/>
          <a:p>
            <a:pPr marL="0" indent="0">
              <a:buNone/>
            </a:pPr>
            <a:r>
              <a:rPr lang="en-US" altLang="en-US" sz="1100" i="1"/>
              <a:t>fluid_1.getPhase(0).getEnthalpy(); </a:t>
            </a:r>
            <a:r>
              <a:rPr lang="nb-NO" altLang="en-US" sz="1100"/>
              <a:t>		– enthalpy with unit J</a:t>
            </a:r>
          </a:p>
          <a:p>
            <a:pPr marL="0" indent="0">
              <a:buNone/>
            </a:pPr>
            <a:r>
              <a:rPr lang="nb-NO" altLang="en-US" sz="1100"/>
              <a:t>fluid_1.getPhase(0).getComponent(‘methane’).getx();	- get molefraction of methane in phase 0</a:t>
            </a:r>
          </a:p>
          <a:p>
            <a:pPr marL="0" indent="0">
              <a:buNone/>
            </a:pPr>
            <a:r>
              <a:rPr lang="nb-NO" altLang="en-US" sz="1100"/>
              <a:t>fluid_1.getPhase(‘gas’).getComponent(0).getx();	- get molefraction of component number 0 (first added component) in gas phase</a:t>
            </a:r>
          </a:p>
          <a:p>
            <a:pPr marL="0" indent="0">
              <a:buNone/>
            </a:pPr>
            <a:r>
              <a:rPr lang="nb-NO" altLang="en-US" sz="1100"/>
              <a:t>fluid_1.getPhase(‘gas’).getComponent(0).getz();	- get total feed fraction of component number 0 (first added component)</a:t>
            </a:r>
          </a:p>
          <a:p>
            <a:pPr marL="0" indent="0">
              <a:buNone/>
            </a:pPr>
            <a:r>
              <a:rPr lang="nb-NO" altLang="en-US" sz="1100"/>
              <a:t>fluid_1.getPhase(0).getComponent(0).getNumberOfMolesInPhase(); - get number of moles of methane in phase 0</a:t>
            </a:r>
          </a:p>
          <a:p>
            <a:pPr marL="0" indent="0">
              <a:buNone/>
            </a:pPr>
            <a:r>
              <a:rPr lang="nb-NO" altLang="en-US" sz="1100"/>
              <a:t>fluid_1.getPhase(0).getComponent(0).getNumberOfMoles(); - get number of moles of component 0 in total fluid</a:t>
            </a:r>
          </a:p>
          <a:p>
            <a:pPr marL="0" indent="0">
              <a:buNone/>
            </a:pPr>
            <a:r>
              <a:rPr lang="nb-NO" altLang="en-US" sz="1100"/>
              <a:t>fluid_1.getPhase(0).getZ();			- get compressibility factor of phase 0</a:t>
            </a:r>
            <a:br>
              <a:rPr lang="nb-NO" altLang="en-US" sz="1100"/>
            </a:br>
            <a:r>
              <a:rPr lang="nb-NO" altLang="en-US" sz="1100"/>
              <a:t>fluid_1.getPhase(0).getVolume(); 		- get volume of phase 0 (unit m^3/1e5)</a:t>
            </a:r>
          </a:p>
          <a:p>
            <a:pPr marL="0" indent="0">
              <a:buNone/>
            </a:pPr>
            <a:r>
              <a:rPr lang="nb-NO" altLang="en-US" sz="1100"/>
              <a:t>fluid_1.getVolume();			- get volume of fluid (unit m^3/1e5)</a:t>
            </a:r>
          </a:p>
          <a:p>
            <a:pPr marL="0" indent="0">
              <a:buNone/>
            </a:pPr>
            <a:r>
              <a:rPr lang="nb-NO" altLang="en-US" sz="1100"/>
              <a:t>fluid_1.getPhase(0).getComponent(0).getFugicityCoefficient(); - get fugacity coeffisient of component 0 in first phase</a:t>
            </a:r>
          </a:p>
          <a:p>
            <a:pPr marL="0" indent="0">
              <a:buNone/>
            </a:pPr>
            <a:r>
              <a:rPr lang="nb-NO" altLang="en-US" sz="1100"/>
              <a:t>fluid_1.getPhase(0).getComponent(0).getdfugdt(); - get derivative of ln fugacity coeffisient of component 0 with respect to temperature</a:t>
            </a:r>
          </a:p>
          <a:p>
            <a:pPr marL="0" indent="0">
              <a:buNone/>
            </a:pPr>
            <a:r>
              <a:rPr lang="nb-NO" altLang="en-US" sz="1100"/>
              <a:t>fluid_1.getPhase(0).getComponent(0).getdfugdp - get derivative of ln fugacity coeffisient of component 0 with respect to pressure</a:t>
            </a:r>
          </a:p>
          <a:p>
            <a:pPr marL="0" indent="0">
              <a:buNone/>
            </a:pPr>
            <a:r>
              <a:rPr lang="nb-NO" altLang="en-US" sz="1100"/>
              <a:t>fluid_1.getPhase(0).getComponent(0).getdfugdn(0) - get derivative of ln fugacity coeffisient of component 0 with respect to molnumer of 				component number 1</a:t>
            </a:r>
          </a:p>
          <a:p>
            <a:pPr marL="0" indent="0">
              <a:buNone/>
            </a:pPr>
            <a:endParaRPr lang="nb-NO" altLang="en-US" sz="1100"/>
          </a:p>
          <a:p>
            <a:pPr marL="0" indent="0">
              <a:buNone/>
            </a:pPr>
            <a:endParaRPr lang="nb-NO" altLang="en-US" sz="1100"/>
          </a:p>
          <a:p>
            <a:pPr marL="0" indent="0">
              <a:buNone/>
            </a:pPr>
            <a:endParaRPr lang="nb-NO" altLang="en-US" sz="1100"/>
          </a:p>
          <a:p>
            <a:pPr marL="0" indent="0">
              <a:buNone/>
            </a:pPr>
            <a:r>
              <a:rPr lang="nb-NO" altLang="en-US" sz="1100"/>
              <a:t>All available methods for an object can be found by the Matlab function methods(oject) – eg. methods(fluid_1)</a:t>
            </a:r>
          </a:p>
          <a:p>
            <a:pPr marL="0" indent="0">
              <a:buNone/>
            </a:pPr>
            <a:br>
              <a:rPr lang="nb-NO" altLang="en-US" sz="1100"/>
            </a:br>
            <a:endParaRPr lang="nb-NO" altLang="en-US" sz="1100"/>
          </a:p>
          <a:p>
            <a:pPr marL="0" indent="0">
              <a:buNone/>
            </a:pPr>
            <a:endParaRPr lang="nb-NO" altLang="en-US" sz="1100"/>
          </a:p>
          <a:p>
            <a:pPr marL="0" indent="0">
              <a:buNone/>
            </a:pPr>
            <a:endParaRPr lang="nb-NO" altLang="en-US"/>
          </a:p>
          <a:p>
            <a:pPr marL="0" indent="0">
              <a:buNone/>
            </a:pPr>
            <a:endParaRPr lang="nb-NO" altLang="en-US"/>
          </a:p>
          <a:p>
            <a:pPr marL="0" indent="0">
              <a:buNone/>
            </a:pPr>
            <a:br>
              <a:rPr lang="nb-NO" altLang="en-US"/>
            </a:br>
            <a:r>
              <a:rPr lang="nb-NO" altLang="en-US"/>
              <a:t>getEntropy() 		-  entropy with unit J/molK</a:t>
            </a:r>
          </a:p>
          <a:p>
            <a:pPr marL="0" indent="0">
              <a:buNone/>
            </a:pPr>
            <a:r>
              <a:rPr lang="nb-NO" altLang="en-US"/>
              <a:t>getInternalEnergy()	- internal energy</a:t>
            </a:r>
          </a:p>
          <a:p>
            <a:pPr marL="0" indent="0">
              <a:buNone/>
            </a:pPr>
            <a:r>
              <a:rPr lang="nb-NO" altLang="en-US"/>
              <a:t>getZ()</a:t>
            </a:r>
          </a:p>
          <a:p>
            <a:pPr marL="0" indent="0">
              <a:buNone/>
            </a:pPr>
            <a:br>
              <a:rPr lang="nb-NO" altLang="en-US"/>
            </a:br>
            <a:endParaRPr lang="en-GB" altLang="en-US"/>
          </a:p>
        </p:txBody>
      </p:sp>
    </p:spTree>
    <p:extLst>
      <p:ext uri="{BB962C8B-B14F-4D97-AF65-F5344CB8AC3E}">
        <p14:creationId xmlns:p14="http://schemas.microsoft.com/office/powerpoint/2010/main" val="2262939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5DEBF095-FC5A-4B28-ACC0-B0E31CAFD9D0}"/>
              </a:ext>
            </a:extLst>
          </p:cNvPr>
          <p:cNvSpPr>
            <a:spLocks noGrp="1" noChangeArrowheads="1"/>
          </p:cNvSpPr>
          <p:nvPr>
            <p:ph type="title"/>
          </p:nvPr>
        </p:nvSpPr>
        <p:spPr>
          <a:xfrm>
            <a:off x="1776413" y="252413"/>
            <a:ext cx="8640762" cy="798512"/>
          </a:xfrm>
        </p:spPr>
        <p:txBody>
          <a:bodyPr/>
          <a:lstStyle/>
          <a:p>
            <a:pPr marL="342900" indent="-342900"/>
            <a:r>
              <a:rPr lang="nb-NO" altLang="en-US" sz="2800"/>
              <a:t>Reading physical properties</a:t>
            </a:r>
            <a:br>
              <a:rPr lang="nb-NO" altLang="en-US" sz="2800"/>
            </a:br>
            <a:r>
              <a:rPr lang="nb-NO" altLang="en-US" sz="1800"/>
              <a:t>[can be read after calling initPhysicalProperties()]</a:t>
            </a:r>
            <a:endParaRPr lang="en-GB" altLang="en-US" sz="9600"/>
          </a:p>
        </p:txBody>
      </p:sp>
      <p:sp>
        <p:nvSpPr>
          <p:cNvPr id="31747" name="Content Placeholder 2">
            <a:extLst>
              <a:ext uri="{FF2B5EF4-FFF2-40B4-BE49-F238E27FC236}">
                <a16:creationId xmlns:a16="http://schemas.microsoft.com/office/drawing/2014/main" id="{864BF1BD-1CCB-4E98-8BE4-5981955CB645}"/>
              </a:ext>
            </a:extLst>
          </p:cNvPr>
          <p:cNvSpPr>
            <a:spLocks noGrp="1" noChangeArrowheads="1"/>
          </p:cNvSpPr>
          <p:nvPr>
            <p:ph idx="1"/>
          </p:nvPr>
        </p:nvSpPr>
        <p:spPr>
          <a:xfrm>
            <a:off x="1836738" y="1435101"/>
            <a:ext cx="8640762" cy="3789363"/>
          </a:xfrm>
        </p:spPr>
        <p:txBody>
          <a:bodyPr/>
          <a:lstStyle/>
          <a:p>
            <a:pPr marL="0" indent="0">
              <a:buNone/>
            </a:pPr>
            <a:r>
              <a:rPr lang="en-US" altLang="en-US" sz="1100" i="1"/>
              <a:t>fluid_1.getPhase(0).getPhysicalProperties().getViscosity()		- calculated viscosity of phase 0</a:t>
            </a:r>
          </a:p>
          <a:p>
            <a:pPr marL="0" indent="0">
              <a:buNone/>
            </a:pPr>
            <a:r>
              <a:rPr lang="en-US" altLang="en-US" sz="1100" i="1"/>
              <a:t>fluid_1.getPhase(0).getPhysicalProperties().getDensity()		- calculated density of phase 0</a:t>
            </a:r>
          </a:p>
          <a:p>
            <a:pPr marL="0" indent="0">
              <a:buNone/>
            </a:pPr>
            <a:r>
              <a:rPr lang="en-US" altLang="en-US" sz="1100" i="1"/>
              <a:t>fluid_1.getPhase(0).getPhysicalProperties().getConductivity()	- calculated density of phase 0</a:t>
            </a:r>
          </a:p>
          <a:p>
            <a:pPr marL="0" indent="0">
              <a:buNone/>
            </a:pPr>
            <a:r>
              <a:rPr lang="en-US" altLang="en-US" sz="1100" i="1"/>
              <a:t>fluid_1.getPhase(0). getInterphaseProperties().getInterfacialTension(0,1)	- calculated interfacial tension between phase 0 and phase 1</a:t>
            </a:r>
          </a:p>
          <a:p>
            <a:pPr marL="0" indent="0">
              <a:buNone/>
            </a:pPr>
            <a:r>
              <a:rPr lang="en-US" altLang="en-US" sz="1100" i="1"/>
              <a:t>fluid_1.getPhase(0). getInterphaseProperties().getEffectiveDIffusionCoefficient(0)- calculated effective diffusion coefficient of component 0 in 						phase 1</a:t>
            </a:r>
          </a:p>
          <a:p>
            <a:pPr marL="0" indent="0">
              <a:buNone/>
            </a:pPr>
            <a:endParaRPr lang="en-US" altLang="en-US" sz="1100" i="1"/>
          </a:p>
          <a:p>
            <a:pPr marL="0" indent="0">
              <a:buNone/>
            </a:pPr>
            <a:endParaRPr lang="en-US" altLang="en-US" sz="1100" i="1"/>
          </a:p>
          <a:p>
            <a:pPr marL="0" indent="0">
              <a:buNone/>
            </a:pPr>
            <a:endParaRPr lang="en-US" altLang="en-US" sz="1100" i="1"/>
          </a:p>
          <a:p>
            <a:pPr marL="0" indent="0">
              <a:buNone/>
            </a:pPr>
            <a:endParaRPr lang="en-US" altLang="en-US" sz="1100" i="1"/>
          </a:p>
          <a:p>
            <a:pPr marL="0" indent="0">
              <a:buNone/>
            </a:pPr>
            <a:endParaRPr lang="en-US" altLang="en-US" sz="1100" i="1"/>
          </a:p>
          <a:p>
            <a:pPr marL="0" indent="0">
              <a:buNone/>
            </a:pPr>
            <a:endParaRPr lang="en-GB" altLang="en-US"/>
          </a:p>
        </p:txBody>
      </p:sp>
    </p:spTree>
    <p:extLst>
      <p:ext uri="{BB962C8B-B14F-4D97-AF65-F5344CB8AC3E}">
        <p14:creationId xmlns:p14="http://schemas.microsoft.com/office/powerpoint/2010/main" val="4211560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BCD0C5D5-A2C7-457A-8964-4ED725FD6FFC}"/>
              </a:ext>
            </a:extLst>
          </p:cNvPr>
          <p:cNvSpPr>
            <a:spLocks noGrp="1" noChangeArrowheads="1"/>
          </p:cNvSpPr>
          <p:nvPr>
            <p:ph type="title"/>
          </p:nvPr>
        </p:nvSpPr>
        <p:spPr>
          <a:xfrm>
            <a:off x="1801813" y="244476"/>
            <a:ext cx="8640762" cy="900113"/>
          </a:xfrm>
        </p:spPr>
        <p:txBody>
          <a:bodyPr/>
          <a:lstStyle/>
          <a:p>
            <a:r>
              <a:rPr lang="en-US" altLang="en-US"/>
              <a:t>Equilibrium flash calculations</a:t>
            </a:r>
          </a:p>
        </p:txBody>
      </p:sp>
      <p:sp>
        <p:nvSpPr>
          <p:cNvPr id="7" name="TextBox 6">
            <a:extLst>
              <a:ext uri="{FF2B5EF4-FFF2-40B4-BE49-F238E27FC236}">
                <a16:creationId xmlns:a16="http://schemas.microsoft.com/office/drawing/2014/main" id="{C505FA03-70FA-4D78-AED6-DDA05C1178A0}"/>
              </a:ext>
            </a:extLst>
          </p:cNvPr>
          <p:cNvSpPr txBox="1"/>
          <p:nvPr/>
        </p:nvSpPr>
        <p:spPr>
          <a:xfrm>
            <a:off x="1814514" y="1473200"/>
            <a:ext cx="7178675" cy="1200150"/>
          </a:xfrm>
          <a:prstGeom prst="rect">
            <a:avLst/>
          </a:prstGeom>
          <a:noFill/>
        </p:spPr>
        <p:txBody>
          <a:bodyPr>
            <a:spAutoFit/>
          </a:bodyPr>
          <a:lstStyle/>
          <a:p>
            <a:pPr marL="285750" indent="-285750">
              <a:buFont typeface="Arial" pitchFamily="34" charset="0"/>
              <a:buChar char="•"/>
              <a:defRPr/>
            </a:pPr>
            <a:r>
              <a:rPr lang="en-US" dirty="0">
                <a:latin typeface="Arial" charset="0"/>
                <a:cs typeface="Arial" charset="0"/>
              </a:rPr>
              <a:t>Flash calculations: TP, PH, PS, TV</a:t>
            </a:r>
          </a:p>
          <a:p>
            <a:pPr marL="285750" indent="-285750">
              <a:buFont typeface="Arial" pitchFamily="34" charset="0"/>
              <a:buChar char="•"/>
              <a:defRPr/>
            </a:pPr>
            <a:r>
              <a:rPr lang="en-US" dirty="0">
                <a:latin typeface="Arial" charset="0"/>
                <a:cs typeface="Arial" charset="0"/>
              </a:rPr>
              <a:t>Multiphase flash</a:t>
            </a:r>
          </a:p>
          <a:p>
            <a:pPr marL="285750" indent="-285750">
              <a:buFont typeface="Arial" pitchFamily="34" charset="0"/>
              <a:buChar char="•"/>
              <a:defRPr/>
            </a:pPr>
            <a:r>
              <a:rPr lang="en-US" dirty="0">
                <a:latin typeface="Arial" charset="0"/>
                <a:cs typeface="Arial" charset="0"/>
              </a:rPr>
              <a:t>Bubble/dew point, phase envelope</a:t>
            </a:r>
          </a:p>
          <a:p>
            <a:pPr eaLnBrk="1" hangingPunct="1">
              <a:defRPr/>
            </a:pPr>
            <a:endParaRPr lang="en-US" dirty="0" err="1"/>
          </a:p>
        </p:txBody>
      </p:sp>
      <p:pic>
        <p:nvPicPr>
          <p:cNvPr id="32774" name="Picture 2">
            <a:extLst>
              <a:ext uri="{FF2B5EF4-FFF2-40B4-BE49-F238E27FC236}">
                <a16:creationId xmlns:a16="http://schemas.microsoft.com/office/drawing/2014/main" id="{3B3A3542-F03E-4721-8B59-15B1E12B32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9338" y="1341438"/>
            <a:ext cx="4468812" cy="434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92428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15391060-3310-4734-BCA7-87076DCB2FA2}"/>
              </a:ext>
            </a:extLst>
          </p:cNvPr>
          <p:cNvSpPr>
            <a:spLocks noGrp="1" noChangeArrowheads="1"/>
          </p:cNvSpPr>
          <p:nvPr>
            <p:ph type="title"/>
          </p:nvPr>
        </p:nvSpPr>
        <p:spPr>
          <a:xfrm>
            <a:off x="1801813" y="244476"/>
            <a:ext cx="8640762" cy="900113"/>
          </a:xfrm>
        </p:spPr>
        <p:txBody>
          <a:bodyPr/>
          <a:lstStyle/>
          <a:p>
            <a:r>
              <a:rPr lang="en-US" altLang="en-US"/>
              <a:t>Equilibrium flash calculations</a:t>
            </a:r>
          </a:p>
        </p:txBody>
      </p:sp>
      <p:sp>
        <p:nvSpPr>
          <p:cNvPr id="7" name="TextBox 6">
            <a:extLst>
              <a:ext uri="{FF2B5EF4-FFF2-40B4-BE49-F238E27FC236}">
                <a16:creationId xmlns:a16="http://schemas.microsoft.com/office/drawing/2014/main" id="{C2A8C05A-B915-4F4D-B3E0-29F5390BFAC8}"/>
              </a:ext>
            </a:extLst>
          </p:cNvPr>
          <p:cNvSpPr txBox="1"/>
          <p:nvPr/>
        </p:nvSpPr>
        <p:spPr>
          <a:xfrm>
            <a:off x="1814514" y="1473200"/>
            <a:ext cx="7178675" cy="1200150"/>
          </a:xfrm>
          <a:prstGeom prst="rect">
            <a:avLst/>
          </a:prstGeom>
          <a:noFill/>
        </p:spPr>
        <p:txBody>
          <a:bodyPr>
            <a:spAutoFit/>
          </a:bodyPr>
          <a:lstStyle/>
          <a:p>
            <a:pPr marL="285750" indent="-285750">
              <a:buFont typeface="Arial" pitchFamily="34" charset="0"/>
              <a:buChar char="•"/>
              <a:defRPr/>
            </a:pPr>
            <a:r>
              <a:rPr lang="en-US" dirty="0">
                <a:latin typeface="Arial" charset="0"/>
                <a:cs typeface="Arial" charset="0"/>
              </a:rPr>
              <a:t>Flash calculations: TP, PH, PS, TV</a:t>
            </a:r>
          </a:p>
          <a:p>
            <a:pPr marL="285750" indent="-285750">
              <a:buFont typeface="Arial" pitchFamily="34" charset="0"/>
              <a:buChar char="•"/>
              <a:defRPr/>
            </a:pPr>
            <a:r>
              <a:rPr lang="en-US" dirty="0">
                <a:latin typeface="Arial" charset="0"/>
                <a:cs typeface="Arial" charset="0"/>
              </a:rPr>
              <a:t>Multiphase flash</a:t>
            </a:r>
          </a:p>
          <a:p>
            <a:pPr marL="285750" indent="-285750">
              <a:buFont typeface="Arial" pitchFamily="34" charset="0"/>
              <a:buChar char="•"/>
              <a:defRPr/>
            </a:pPr>
            <a:r>
              <a:rPr lang="en-US" dirty="0">
                <a:latin typeface="Arial" charset="0"/>
                <a:cs typeface="Arial" charset="0"/>
              </a:rPr>
              <a:t>Bubble/dew point, phase envelope</a:t>
            </a:r>
          </a:p>
          <a:p>
            <a:pPr eaLnBrk="1" hangingPunct="1">
              <a:defRPr/>
            </a:pPr>
            <a:endParaRPr lang="en-US" dirty="0" err="1"/>
          </a:p>
        </p:txBody>
      </p:sp>
      <p:pic>
        <p:nvPicPr>
          <p:cNvPr id="33798" name="Picture 2">
            <a:extLst>
              <a:ext uri="{FF2B5EF4-FFF2-40B4-BE49-F238E27FC236}">
                <a16:creationId xmlns:a16="http://schemas.microsoft.com/office/drawing/2014/main" id="{222C0E70-4026-4D9F-BC92-563F2D9DE4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9338" y="1341438"/>
            <a:ext cx="4468812" cy="434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83222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7345031C-E952-4BAC-9ED6-94C2DD0A0826}"/>
              </a:ext>
            </a:extLst>
          </p:cNvPr>
          <p:cNvSpPr>
            <a:spLocks noGrp="1" noChangeArrowheads="1"/>
          </p:cNvSpPr>
          <p:nvPr>
            <p:ph type="title"/>
          </p:nvPr>
        </p:nvSpPr>
        <p:spPr>
          <a:xfrm>
            <a:off x="1776413" y="252414"/>
            <a:ext cx="8640762" cy="669925"/>
          </a:xfrm>
        </p:spPr>
        <p:txBody>
          <a:bodyPr/>
          <a:lstStyle/>
          <a:p>
            <a:r>
              <a:rPr lang="en-US" altLang="en-US"/>
              <a:t>Equilibrium flash caculations</a:t>
            </a:r>
          </a:p>
        </p:txBody>
      </p:sp>
      <p:sp>
        <p:nvSpPr>
          <p:cNvPr id="34819" name="Content Placeholder 2">
            <a:extLst>
              <a:ext uri="{FF2B5EF4-FFF2-40B4-BE49-F238E27FC236}">
                <a16:creationId xmlns:a16="http://schemas.microsoft.com/office/drawing/2014/main" id="{12531A0D-57AA-48C9-A853-920AEAF33984}"/>
              </a:ext>
            </a:extLst>
          </p:cNvPr>
          <p:cNvSpPr>
            <a:spLocks noGrp="1" noChangeArrowheads="1"/>
          </p:cNvSpPr>
          <p:nvPr>
            <p:ph idx="1"/>
          </p:nvPr>
        </p:nvSpPr>
        <p:spPr>
          <a:xfrm>
            <a:off x="1793876" y="1044576"/>
            <a:ext cx="8640763" cy="1177925"/>
          </a:xfrm>
        </p:spPr>
        <p:txBody>
          <a:bodyPr/>
          <a:lstStyle/>
          <a:p>
            <a:r>
              <a:rPr lang="en-US" altLang="en-US" sz="1400"/>
              <a:t>Flash calculation at constant temperature and pressure is done using the function</a:t>
            </a:r>
          </a:p>
          <a:p>
            <a:pPr lvl="1"/>
            <a:r>
              <a:rPr lang="en-US" altLang="en-US" sz="1400"/>
              <a:t>TPflash(fluid);</a:t>
            </a:r>
          </a:p>
          <a:p>
            <a:r>
              <a:rPr lang="en-US" altLang="en-US" sz="1400"/>
              <a:t>A table with selected fluid properties can be presented graphically by typing the fluid name without a semicolon (see figure)</a:t>
            </a:r>
          </a:p>
        </p:txBody>
      </p:sp>
      <p:sp>
        <p:nvSpPr>
          <p:cNvPr id="6" name="TextBox 5">
            <a:extLst>
              <a:ext uri="{FF2B5EF4-FFF2-40B4-BE49-F238E27FC236}">
                <a16:creationId xmlns:a16="http://schemas.microsoft.com/office/drawing/2014/main" id="{E2F7F174-6B34-4F94-AC9B-7D5FA94A925E}"/>
              </a:ext>
            </a:extLst>
          </p:cNvPr>
          <p:cNvSpPr txBox="1"/>
          <p:nvPr/>
        </p:nvSpPr>
        <p:spPr>
          <a:xfrm>
            <a:off x="2446338" y="2325689"/>
            <a:ext cx="3871912" cy="600075"/>
          </a:xfrm>
          <a:prstGeom prst="rect">
            <a:avLst/>
          </a:prstGeom>
          <a:solidFill>
            <a:schemeClr val="accent6">
              <a:lumMod val="20000"/>
              <a:lumOff val="80000"/>
            </a:schemeClr>
          </a:solidFill>
          <a:ln>
            <a:solidFill>
              <a:schemeClr val="tx1"/>
            </a:solidFill>
          </a:ln>
        </p:spPr>
        <p:txBody>
          <a:bodyPr>
            <a:spAutoFit/>
          </a:bodyPr>
          <a:lstStyle/>
          <a:p>
            <a:pPr marL="46037">
              <a:defRPr/>
            </a:pPr>
            <a:endParaRPr lang="en-US" sz="1100" i="1" dirty="0">
              <a:latin typeface="Arial" charset="0"/>
              <a:cs typeface="Arial" charset="0"/>
            </a:endParaRPr>
          </a:p>
          <a:p>
            <a:pPr eaLnBrk="1" hangingPunct="1">
              <a:defRPr/>
            </a:pPr>
            <a:r>
              <a:rPr lang="en-US" sz="1100" i="1" dirty="0" err="1">
                <a:solidFill>
                  <a:srgbClr val="FF0000"/>
                </a:solidFill>
                <a:latin typeface="Arial" charset="0"/>
                <a:cs typeface="Arial" charset="0"/>
              </a:rPr>
              <a:t>TPflash</a:t>
            </a:r>
            <a:r>
              <a:rPr lang="en-US" sz="1100" i="1" dirty="0">
                <a:solidFill>
                  <a:srgbClr val="FF0000"/>
                </a:solidFill>
                <a:latin typeface="Arial" charset="0"/>
                <a:cs typeface="Arial" charset="0"/>
              </a:rPr>
              <a:t>(fluid_1);</a:t>
            </a:r>
          </a:p>
          <a:p>
            <a:pPr eaLnBrk="1" hangingPunct="1">
              <a:defRPr/>
            </a:pPr>
            <a:r>
              <a:rPr lang="en-US" sz="1100" i="1" dirty="0">
                <a:latin typeface="Arial" charset="0"/>
                <a:cs typeface="Arial" charset="0"/>
              </a:rPr>
              <a:t>fluid_1</a:t>
            </a:r>
          </a:p>
        </p:txBody>
      </p:sp>
      <p:pic>
        <p:nvPicPr>
          <p:cNvPr id="34823" name="Picture 2">
            <a:extLst>
              <a:ext uri="{FF2B5EF4-FFF2-40B4-BE49-F238E27FC236}">
                <a16:creationId xmlns:a16="http://schemas.microsoft.com/office/drawing/2014/main" id="{57ED8B76-B167-42A9-B568-7D4761BA89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8125" y="3175001"/>
            <a:ext cx="2840038" cy="2733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67365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0D74FFF9-BB04-416E-87B9-4E2F1673F3DA}"/>
              </a:ext>
            </a:extLst>
          </p:cNvPr>
          <p:cNvSpPr>
            <a:spLocks noGrp="1" noChangeArrowheads="1"/>
          </p:cNvSpPr>
          <p:nvPr>
            <p:ph type="title"/>
          </p:nvPr>
        </p:nvSpPr>
        <p:spPr>
          <a:xfrm>
            <a:off x="1776413" y="252414"/>
            <a:ext cx="8640762" cy="636587"/>
          </a:xfrm>
        </p:spPr>
        <p:txBody>
          <a:bodyPr/>
          <a:lstStyle/>
          <a:p>
            <a:r>
              <a:rPr lang="en-US" altLang="en-US"/>
              <a:t>Flash calculation sepcifications</a:t>
            </a:r>
          </a:p>
        </p:txBody>
      </p:sp>
      <p:sp>
        <p:nvSpPr>
          <p:cNvPr id="35843" name="Content Placeholder 2">
            <a:extLst>
              <a:ext uri="{FF2B5EF4-FFF2-40B4-BE49-F238E27FC236}">
                <a16:creationId xmlns:a16="http://schemas.microsoft.com/office/drawing/2014/main" id="{02E9E4BF-1920-4D67-8A01-3B0212144490}"/>
              </a:ext>
            </a:extLst>
          </p:cNvPr>
          <p:cNvSpPr>
            <a:spLocks noGrp="1" noChangeArrowheads="1"/>
          </p:cNvSpPr>
          <p:nvPr>
            <p:ph idx="1"/>
          </p:nvPr>
        </p:nvSpPr>
        <p:spPr>
          <a:xfrm>
            <a:off x="1741488" y="1087439"/>
            <a:ext cx="4773612" cy="2117725"/>
          </a:xfrm>
        </p:spPr>
        <p:txBody>
          <a:bodyPr/>
          <a:lstStyle/>
          <a:p>
            <a:pPr marL="0" indent="0">
              <a:buNone/>
            </a:pPr>
            <a:r>
              <a:rPr lang="en-US" altLang="en-US"/>
              <a:t> </a:t>
            </a:r>
          </a:p>
        </p:txBody>
      </p:sp>
      <p:graphicFrame>
        <p:nvGraphicFramePr>
          <p:cNvPr id="6" name="Table 5">
            <a:extLst>
              <a:ext uri="{FF2B5EF4-FFF2-40B4-BE49-F238E27FC236}">
                <a16:creationId xmlns:a16="http://schemas.microsoft.com/office/drawing/2014/main" id="{E537C7E7-D46C-49E2-BFC5-A6CE467688AB}"/>
              </a:ext>
            </a:extLst>
          </p:cNvPr>
          <p:cNvGraphicFramePr>
            <a:graphicFrameLocks noGrp="1"/>
          </p:cNvGraphicFramePr>
          <p:nvPr/>
        </p:nvGraphicFramePr>
        <p:xfrm>
          <a:off x="1792288" y="879475"/>
          <a:ext cx="6337300" cy="1803400"/>
        </p:xfrm>
        <a:graphic>
          <a:graphicData uri="http://schemas.openxmlformats.org/drawingml/2006/table">
            <a:tbl>
              <a:tblPr>
                <a:tableStyleId>{5C22544A-7EE6-4342-B048-85BDC9FD1C3A}</a:tableStyleId>
              </a:tblPr>
              <a:tblGrid>
                <a:gridCol w="1776658">
                  <a:extLst>
                    <a:ext uri="{9D8B030D-6E8A-4147-A177-3AD203B41FA5}">
                      <a16:colId xmlns:a16="http://schemas.microsoft.com/office/drawing/2014/main" val="20000"/>
                    </a:ext>
                  </a:extLst>
                </a:gridCol>
                <a:gridCol w="2545989">
                  <a:extLst>
                    <a:ext uri="{9D8B030D-6E8A-4147-A177-3AD203B41FA5}">
                      <a16:colId xmlns:a16="http://schemas.microsoft.com/office/drawing/2014/main" val="20001"/>
                    </a:ext>
                  </a:extLst>
                </a:gridCol>
                <a:gridCol w="2014653">
                  <a:extLst>
                    <a:ext uri="{9D8B030D-6E8A-4147-A177-3AD203B41FA5}">
                      <a16:colId xmlns:a16="http://schemas.microsoft.com/office/drawing/2014/main" val="20002"/>
                    </a:ext>
                  </a:extLst>
                </a:gridCol>
              </a:tblGrid>
              <a:tr h="601135">
                <a:tc>
                  <a:txBody>
                    <a:bodyPr/>
                    <a:lstStyle/>
                    <a:p>
                      <a:pPr algn="l" fontAlgn="b"/>
                      <a:r>
                        <a:rPr lang="en-US" sz="1100" b="1" u="none" strike="noStrike" dirty="0">
                          <a:effectLst/>
                        </a:rPr>
                        <a:t>Specification 1</a:t>
                      </a:r>
                      <a:endParaRPr lang="en-US" sz="1100" b="1" i="0" u="none" strike="noStrike" dirty="0">
                        <a:solidFill>
                          <a:srgbClr val="000000"/>
                        </a:solidFill>
                        <a:effectLst/>
                        <a:latin typeface="Calibri"/>
                      </a:endParaRPr>
                    </a:p>
                  </a:txBody>
                  <a:tcPr marL="9526" marR="9526" marT="9526" marB="0" anchor="b"/>
                </a:tc>
                <a:tc>
                  <a:txBody>
                    <a:bodyPr/>
                    <a:lstStyle/>
                    <a:p>
                      <a:pPr algn="l" fontAlgn="b"/>
                      <a:r>
                        <a:rPr lang="en-US" sz="1100" b="1" u="none" strike="noStrike" dirty="0">
                          <a:effectLst/>
                        </a:rPr>
                        <a:t>Specification 2</a:t>
                      </a:r>
                      <a:endParaRPr lang="en-US" sz="1100" b="1" i="0" u="none" strike="noStrike" dirty="0">
                        <a:solidFill>
                          <a:srgbClr val="000000"/>
                        </a:solidFill>
                        <a:effectLst/>
                        <a:latin typeface="Calibri"/>
                      </a:endParaRPr>
                    </a:p>
                  </a:txBody>
                  <a:tcPr marL="9526" marR="9526" marT="9526" marB="0" anchor="b"/>
                </a:tc>
                <a:tc>
                  <a:txBody>
                    <a:bodyPr/>
                    <a:lstStyle/>
                    <a:p>
                      <a:pPr algn="l" fontAlgn="b"/>
                      <a:r>
                        <a:rPr lang="en-US" sz="1100" b="1" u="none" strike="noStrike" dirty="0">
                          <a:effectLst/>
                        </a:rPr>
                        <a:t>Method name</a:t>
                      </a:r>
                      <a:endParaRPr lang="en-US" sz="1100" b="1" i="0" u="none" strike="noStrike" dirty="0">
                        <a:solidFill>
                          <a:srgbClr val="000000"/>
                        </a:solidFill>
                        <a:effectLst/>
                        <a:latin typeface="Calibri"/>
                      </a:endParaRPr>
                    </a:p>
                  </a:txBody>
                  <a:tcPr marL="9526" marR="9526" marT="9526" marB="0" anchor="b"/>
                </a:tc>
                <a:extLst>
                  <a:ext uri="{0D108BD9-81ED-4DB2-BD59-A6C34878D82A}">
                    <a16:rowId xmlns:a16="http://schemas.microsoft.com/office/drawing/2014/main" val="10000"/>
                  </a:ext>
                </a:extLst>
              </a:tr>
              <a:tr h="300566">
                <a:tc>
                  <a:txBody>
                    <a:bodyPr/>
                    <a:lstStyle/>
                    <a:p>
                      <a:pPr algn="l" fontAlgn="b"/>
                      <a:r>
                        <a:rPr lang="en-US" sz="1100" u="none" strike="noStrike">
                          <a:effectLst/>
                        </a:rPr>
                        <a:t>Temperature</a:t>
                      </a:r>
                      <a:endParaRPr lang="en-US" sz="1100" b="0" i="0" u="none" strike="noStrike">
                        <a:solidFill>
                          <a:srgbClr val="000000"/>
                        </a:solidFill>
                        <a:effectLst/>
                        <a:latin typeface="Calibri"/>
                      </a:endParaRPr>
                    </a:p>
                  </a:txBody>
                  <a:tcPr marL="9526" marR="9526" marT="9526" marB="0" anchor="b"/>
                </a:tc>
                <a:tc>
                  <a:txBody>
                    <a:bodyPr/>
                    <a:lstStyle/>
                    <a:p>
                      <a:pPr algn="l" fontAlgn="b"/>
                      <a:r>
                        <a:rPr lang="en-US" sz="1100" u="none" strike="noStrike" dirty="0">
                          <a:effectLst/>
                        </a:rPr>
                        <a:t>Pressure</a:t>
                      </a:r>
                      <a:endParaRPr lang="en-US" sz="1100" b="0" i="0" u="none" strike="noStrike" dirty="0">
                        <a:solidFill>
                          <a:srgbClr val="000000"/>
                        </a:solidFill>
                        <a:effectLst/>
                        <a:latin typeface="Calibri"/>
                      </a:endParaRPr>
                    </a:p>
                  </a:txBody>
                  <a:tcPr marL="9526" marR="9526" marT="9526" marB="0" anchor="b"/>
                </a:tc>
                <a:tc>
                  <a:txBody>
                    <a:bodyPr/>
                    <a:lstStyle/>
                    <a:p>
                      <a:pPr algn="l" fontAlgn="b"/>
                      <a:r>
                        <a:rPr lang="en-US" sz="1100" u="none" strike="noStrike" dirty="0" err="1">
                          <a:effectLst/>
                        </a:rPr>
                        <a:t>TPflash</a:t>
                      </a:r>
                      <a:r>
                        <a:rPr lang="en-US" sz="1100" u="none" strike="noStrike" dirty="0">
                          <a:effectLst/>
                        </a:rPr>
                        <a:t>(fluid name)</a:t>
                      </a:r>
                      <a:endParaRPr lang="en-US" sz="1100" b="0" i="0" u="none" strike="noStrike" dirty="0">
                        <a:solidFill>
                          <a:srgbClr val="000000"/>
                        </a:solidFill>
                        <a:effectLst/>
                        <a:latin typeface="Calibri"/>
                      </a:endParaRPr>
                    </a:p>
                  </a:txBody>
                  <a:tcPr marL="9526" marR="9526" marT="9526" marB="0" anchor="b"/>
                </a:tc>
                <a:extLst>
                  <a:ext uri="{0D108BD9-81ED-4DB2-BD59-A6C34878D82A}">
                    <a16:rowId xmlns:a16="http://schemas.microsoft.com/office/drawing/2014/main" val="10001"/>
                  </a:ext>
                </a:extLst>
              </a:tr>
              <a:tr h="300566">
                <a:tc>
                  <a:txBody>
                    <a:bodyPr/>
                    <a:lstStyle/>
                    <a:p>
                      <a:pPr algn="l" fontAlgn="b"/>
                      <a:r>
                        <a:rPr lang="en-US" sz="1100" u="none" strike="noStrike">
                          <a:effectLst/>
                        </a:rPr>
                        <a:t>Pressure</a:t>
                      </a:r>
                      <a:endParaRPr lang="en-US" sz="1100" b="0" i="0" u="none" strike="noStrike">
                        <a:solidFill>
                          <a:srgbClr val="000000"/>
                        </a:solidFill>
                        <a:effectLst/>
                        <a:latin typeface="Calibri"/>
                      </a:endParaRPr>
                    </a:p>
                  </a:txBody>
                  <a:tcPr marL="9526" marR="9526" marT="9526" marB="0" anchor="b"/>
                </a:tc>
                <a:tc>
                  <a:txBody>
                    <a:bodyPr/>
                    <a:lstStyle/>
                    <a:p>
                      <a:pPr algn="l" fontAlgn="b"/>
                      <a:r>
                        <a:rPr lang="en-US" sz="1100" u="none" strike="noStrike">
                          <a:effectLst/>
                        </a:rPr>
                        <a:t>Enthalpy</a:t>
                      </a:r>
                      <a:endParaRPr lang="en-US" sz="1100" b="0" i="0" u="none" strike="noStrike">
                        <a:solidFill>
                          <a:srgbClr val="000000"/>
                        </a:solidFill>
                        <a:effectLst/>
                        <a:latin typeface="Calibri"/>
                      </a:endParaRPr>
                    </a:p>
                  </a:txBody>
                  <a:tcPr marL="9526" marR="9526" marT="9526" marB="0" anchor="b"/>
                </a:tc>
                <a:tc>
                  <a:txBody>
                    <a:bodyPr/>
                    <a:lstStyle/>
                    <a:p>
                      <a:pPr algn="l" fontAlgn="b"/>
                      <a:r>
                        <a:rPr lang="en-US" sz="1100" u="none" strike="noStrike" dirty="0" err="1">
                          <a:effectLst/>
                        </a:rPr>
                        <a:t>PHflash</a:t>
                      </a:r>
                      <a:r>
                        <a:rPr lang="en-US" sz="1100" u="none" strike="noStrike" dirty="0">
                          <a:effectLst/>
                        </a:rPr>
                        <a:t>(fluid name, enthalpy)</a:t>
                      </a:r>
                      <a:endParaRPr lang="en-US" sz="1100" b="0" i="0" u="none" strike="noStrike" dirty="0">
                        <a:solidFill>
                          <a:srgbClr val="000000"/>
                        </a:solidFill>
                        <a:effectLst/>
                        <a:latin typeface="Calibri"/>
                      </a:endParaRPr>
                    </a:p>
                  </a:txBody>
                  <a:tcPr marL="9526" marR="9526" marT="9526" marB="0" anchor="b"/>
                </a:tc>
                <a:extLst>
                  <a:ext uri="{0D108BD9-81ED-4DB2-BD59-A6C34878D82A}">
                    <a16:rowId xmlns:a16="http://schemas.microsoft.com/office/drawing/2014/main" val="10002"/>
                  </a:ext>
                </a:extLst>
              </a:tr>
              <a:tr h="300566">
                <a:tc>
                  <a:txBody>
                    <a:bodyPr/>
                    <a:lstStyle/>
                    <a:p>
                      <a:pPr algn="l" fontAlgn="b"/>
                      <a:r>
                        <a:rPr lang="en-US" sz="1100" u="none" strike="noStrike">
                          <a:effectLst/>
                        </a:rPr>
                        <a:t>Pressure</a:t>
                      </a:r>
                      <a:endParaRPr lang="en-US" sz="1100" b="0" i="0" u="none" strike="noStrike">
                        <a:solidFill>
                          <a:srgbClr val="000000"/>
                        </a:solidFill>
                        <a:effectLst/>
                        <a:latin typeface="Calibri"/>
                      </a:endParaRPr>
                    </a:p>
                  </a:txBody>
                  <a:tcPr marL="9526" marR="9526" marT="9526" marB="0" anchor="b"/>
                </a:tc>
                <a:tc>
                  <a:txBody>
                    <a:bodyPr/>
                    <a:lstStyle/>
                    <a:p>
                      <a:pPr algn="l" fontAlgn="b"/>
                      <a:r>
                        <a:rPr lang="en-US" sz="1100" u="none" strike="noStrike">
                          <a:effectLst/>
                        </a:rPr>
                        <a:t>Entropy</a:t>
                      </a:r>
                      <a:endParaRPr lang="en-US" sz="1100" b="0" i="0" u="none" strike="noStrike">
                        <a:solidFill>
                          <a:srgbClr val="000000"/>
                        </a:solidFill>
                        <a:effectLst/>
                        <a:latin typeface="Calibri"/>
                      </a:endParaRPr>
                    </a:p>
                  </a:txBody>
                  <a:tcPr marL="9526" marR="9526" marT="9526" marB="0" anchor="b"/>
                </a:tc>
                <a:tc>
                  <a:txBody>
                    <a:bodyPr/>
                    <a:lstStyle/>
                    <a:p>
                      <a:pPr algn="l" fontAlgn="b"/>
                      <a:r>
                        <a:rPr lang="en-US" sz="1100" u="none" strike="noStrike" dirty="0" err="1">
                          <a:effectLst/>
                        </a:rPr>
                        <a:t>PSflash</a:t>
                      </a:r>
                      <a:r>
                        <a:rPr lang="en-US" sz="1100" u="none" strike="noStrike" dirty="0">
                          <a:effectLst/>
                        </a:rPr>
                        <a:t>(fluid name, entropy)</a:t>
                      </a:r>
                      <a:endParaRPr lang="en-US" sz="1100" b="0" i="0" u="none" strike="noStrike" dirty="0">
                        <a:solidFill>
                          <a:srgbClr val="000000"/>
                        </a:solidFill>
                        <a:effectLst/>
                        <a:latin typeface="Calibri"/>
                      </a:endParaRPr>
                    </a:p>
                  </a:txBody>
                  <a:tcPr marL="9526" marR="9526" marT="9526" marB="0" anchor="b"/>
                </a:tc>
                <a:extLst>
                  <a:ext uri="{0D108BD9-81ED-4DB2-BD59-A6C34878D82A}">
                    <a16:rowId xmlns:a16="http://schemas.microsoft.com/office/drawing/2014/main" val="10003"/>
                  </a:ext>
                </a:extLst>
              </a:tr>
              <a:tr h="300566">
                <a:tc>
                  <a:txBody>
                    <a:bodyPr/>
                    <a:lstStyle/>
                    <a:p>
                      <a:pPr algn="l" fontAlgn="b"/>
                      <a:r>
                        <a:rPr lang="en-US" sz="1100" u="none" strike="noStrike">
                          <a:effectLst/>
                        </a:rPr>
                        <a:t>Temperature</a:t>
                      </a:r>
                      <a:endParaRPr lang="en-US" sz="1100" b="0" i="0" u="none" strike="noStrike">
                        <a:solidFill>
                          <a:srgbClr val="000000"/>
                        </a:solidFill>
                        <a:effectLst/>
                        <a:latin typeface="Calibri"/>
                      </a:endParaRPr>
                    </a:p>
                  </a:txBody>
                  <a:tcPr marL="9526" marR="9526" marT="9526" marB="0" anchor="b"/>
                </a:tc>
                <a:tc>
                  <a:txBody>
                    <a:bodyPr/>
                    <a:lstStyle/>
                    <a:p>
                      <a:pPr algn="l" fontAlgn="b"/>
                      <a:r>
                        <a:rPr lang="en-US" sz="1100" u="none" strike="noStrike" dirty="0">
                          <a:effectLst/>
                        </a:rPr>
                        <a:t>Volume</a:t>
                      </a:r>
                      <a:endParaRPr lang="en-US" sz="1100" b="0" i="0" u="none" strike="noStrike" dirty="0">
                        <a:solidFill>
                          <a:srgbClr val="000000"/>
                        </a:solidFill>
                        <a:effectLst/>
                        <a:latin typeface="Calibri"/>
                      </a:endParaRPr>
                    </a:p>
                  </a:txBody>
                  <a:tcPr marL="9526" marR="9526" marT="9526" marB="0" anchor="b"/>
                </a:tc>
                <a:tc>
                  <a:txBody>
                    <a:bodyPr/>
                    <a:lstStyle/>
                    <a:p>
                      <a:pPr algn="l" fontAlgn="b"/>
                      <a:r>
                        <a:rPr lang="en-US" sz="1100" u="none" strike="noStrike" dirty="0" err="1">
                          <a:effectLst/>
                        </a:rPr>
                        <a:t>TVflash</a:t>
                      </a:r>
                      <a:r>
                        <a:rPr lang="en-US" sz="1100" u="none" strike="noStrike" dirty="0">
                          <a:effectLst/>
                        </a:rPr>
                        <a:t>(fluid name, volume)</a:t>
                      </a:r>
                      <a:endParaRPr lang="en-US" sz="1100" b="0" i="0" u="none" strike="noStrike" dirty="0">
                        <a:solidFill>
                          <a:srgbClr val="000000"/>
                        </a:solidFill>
                        <a:effectLst/>
                        <a:latin typeface="Calibri"/>
                      </a:endParaRPr>
                    </a:p>
                  </a:txBody>
                  <a:tcPr marL="9526" marR="9526" marT="9526" marB="0" anchor="b"/>
                </a:tc>
                <a:extLst>
                  <a:ext uri="{0D108BD9-81ED-4DB2-BD59-A6C34878D82A}">
                    <a16:rowId xmlns:a16="http://schemas.microsoft.com/office/drawing/2014/main" val="10004"/>
                  </a:ext>
                </a:extLst>
              </a:tr>
            </a:tbl>
          </a:graphicData>
        </a:graphic>
      </p:graphicFrame>
      <p:sp>
        <p:nvSpPr>
          <p:cNvPr id="35872" name="TextBox 6">
            <a:extLst>
              <a:ext uri="{FF2B5EF4-FFF2-40B4-BE49-F238E27FC236}">
                <a16:creationId xmlns:a16="http://schemas.microsoft.com/office/drawing/2014/main" id="{6EA037F5-1A1A-43F4-990D-159BDC39CDF1}"/>
              </a:ext>
            </a:extLst>
          </p:cNvPr>
          <p:cNvSpPr txBox="1">
            <a:spLocks noChangeArrowheads="1"/>
          </p:cNvSpPr>
          <p:nvPr/>
        </p:nvSpPr>
        <p:spPr bwMode="auto">
          <a:xfrm>
            <a:off x="1685926" y="2708276"/>
            <a:ext cx="72040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1pPr>
            <a:lvl2pPr marL="742950" indent="-28575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2pPr>
            <a:lvl3pPr marL="11430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3pPr>
            <a:lvl4pPr marL="16002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4pPr>
            <a:lvl5pPr marL="20574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5pPr>
            <a:lvl6pPr marL="25146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6pPr>
            <a:lvl7pPr marL="29718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7pPr>
            <a:lvl8pPr marL="34290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8pPr>
            <a:lvl9pPr marL="38862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9pPr>
          </a:lstStyle>
          <a:p>
            <a:pPr eaLnBrk="1" hangingPunct="1">
              <a:lnSpc>
                <a:spcPct val="100000"/>
              </a:lnSpc>
              <a:spcAft>
                <a:spcPct val="0"/>
              </a:spcAft>
              <a:buClrTx/>
              <a:buFontTx/>
              <a:buNone/>
            </a:pPr>
            <a:r>
              <a:rPr lang="en-US" altLang="en-US" sz="1400">
                <a:solidFill>
                  <a:schemeClr val="tx1"/>
                </a:solidFill>
              </a:rPr>
              <a:t>Example of a combination of a temperature-pressure and a pressure-enthalpy flash:</a:t>
            </a:r>
          </a:p>
        </p:txBody>
      </p:sp>
      <p:sp>
        <p:nvSpPr>
          <p:cNvPr id="8" name="TextBox 7">
            <a:extLst>
              <a:ext uri="{FF2B5EF4-FFF2-40B4-BE49-F238E27FC236}">
                <a16:creationId xmlns:a16="http://schemas.microsoft.com/office/drawing/2014/main" id="{D215E10E-C2E5-4989-A6CB-19A510C6D286}"/>
              </a:ext>
            </a:extLst>
          </p:cNvPr>
          <p:cNvSpPr txBox="1"/>
          <p:nvPr/>
        </p:nvSpPr>
        <p:spPr>
          <a:xfrm>
            <a:off x="1787525" y="3001963"/>
            <a:ext cx="6999288" cy="2862262"/>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fluid_1.addComponent('methane', 1.0);       		% adding 1 mole/second of methane</a:t>
            </a:r>
          </a:p>
          <a:p>
            <a:pPr eaLnBrk="1" hangingPunct="1">
              <a:defRPr/>
            </a:pPr>
            <a:r>
              <a:rPr lang="en-US" sz="1000" i="1" dirty="0">
                <a:latin typeface="Arial" charset="0"/>
                <a:cs typeface="Arial" charset="0"/>
              </a:rPr>
              <a:t>fluid_1.addComponent('propane', 1.0);      	 	% adding 1 mole/second of propane</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err="1">
                <a:solidFill>
                  <a:srgbClr val="FF0000"/>
                </a:solidFill>
                <a:latin typeface="Arial" charset="0"/>
                <a:cs typeface="Arial" charset="0"/>
              </a:rPr>
              <a:t>TPflash</a:t>
            </a:r>
            <a:r>
              <a:rPr lang="en-US" sz="1000" i="1" dirty="0">
                <a:solidFill>
                  <a:srgbClr val="FF0000"/>
                </a:solidFill>
                <a:latin typeface="Arial" charset="0"/>
                <a:cs typeface="Arial" charset="0"/>
              </a:rPr>
              <a:t>(fluid_1)				% doing a flash at constant pressure and temperature</a:t>
            </a:r>
          </a:p>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initialEnthalpy</a:t>
            </a:r>
            <a:r>
              <a:rPr lang="en-US" sz="1000" i="1" dirty="0">
                <a:latin typeface="Arial" charset="0"/>
                <a:cs typeface="Arial" charset="0"/>
              </a:rPr>
              <a:t> = fluid_1.getEnthalpy;		% reading enthalpy of fluid</a:t>
            </a:r>
          </a:p>
          <a:p>
            <a:pPr eaLnBrk="1" hangingPunct="1">
              <a:defRPr/>
            </a:pPr>
            <a:r>
              <a:rPr lang="en-US" sz="1000" i="1" dirty="0">
                <a:latin typeface="Arial" charset="0"/>
                <a:cs typeface="Arial" charset="0"/>
              </a:rPr>
              <a:t>fluid_1.setPressure(1.0);			% setting pressure to 1.0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err="1">
                <a:solidFill>
                  <a:srgbClr val="FF0000"/>
                </a:solidFill>
                <a:latin typeface="Arial" charset="0"/>
                <a:cs typeface="Arial" charset="0"/>
              </a:rPr>
              <a:t>PHflash</a:t>
            </a:r>
            <a:r>
              <a:rPr lang="en-US" sz="1000" i="1" dirty="0">
                <a:solidFill>
                  <a:srgbClr val="FF0000"/>
                </a:solidFill>
                <a:latin typeface="Arial" charset="0"/>
                <a:cs typeface="Arial" charset="0"/>
              </a:rPr>
              <a:t>(fluid_1, </a:t>
            </a:r>
            <a:r>
              <a:rPr lang="en-US" sz="1000" i="1" dirty="0" err="1">
                <a:solidFill>
                  <a:srgbClr val="FF0000"/>
                </a:solidFill>
                <a:latin typeface="Arial" charset="0"/>
                <a:cs typeface="Arial" charset="0"/>
              </a:rPr>
              <a:t>initialEnthalpy</a:t>
            </a:r>
            <a:r>
              <a:rPr lang="en-US" sz="1000" i="1" dirty="0">
                <a:solidFill>
                  <a:srgbClr val="FF0000"/>
                </a:solidFill>
                <a:latin typeface="Arial" charset="0"/>
                <a:cs typeface="Arial" charset="0"/>
              </a:rPr>
              <a:t>);			% doing a flash at given enthalpy and pressure</a:t>
            </a:r>
          </a:p>
          <a:p>
            <a:pPr eaLnBrk="1" hangingPunct="1">
              <a:defRPr/>
            </a:pPr>
            <a:r>
              <a:rPr lang="en-US" sz="1000" i="1" dirty="0">
                <a:latin typeface="Arial" charset="0"/>
                <a:cs typeface="Arial" charset="0"/>
              </a:rPr>
              <a:t>fluid_1.getTemperature			% reading resulting temperature</a:t>
            </a:r>
          </a:p>
        </p:txBody>
      </p:sp>
      <p:sp>
        <p:nvSpPr>
          <p:cNvPr id="35874" name="TextBox 1">
            <a:extLst>
              <a:ext uri="{FF2B5EF4-FFF2-40B4-BE49-F238E27FC236}">
                <a16:creationId xmlns:a16="http://schemas.microsoft.com/office/drawing/2014/main" id="{C23AA299-E8A3-48EC-AF8E-5EB6C0D84E45}"/>
              </a:ext>
            </a:extLst>
          </p:cNvPr>
          <p:cNvSpPr txBox="1">
            <a:spLocks noChangeArrowheads="1"/>
          </p:cNvSpPr>
          <p:nvPr/>
        </p:nvSpPr>
        <p:spPr bwMode="auto">
          <a:xfrm>
            <a:off x="1787525" y="5872163"/>
            <a:ext cx="350043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1pPr>
            <a:lvl2pPr marL="742950" indent="-28575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2pPr>
            <a:lvl3pPr marL="11430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3pPr>
            <a:lvl4pPr marL="16002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4pPr>
            <a:lvl5pPr marL="20574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5pPr>
            <a:lvl6pPr marL="25146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6pPr>
            <a:lvl7pPr marL="29718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7pPr>
            <a:lvl8pPr marL="34290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8pPr>
            <a:lvl9pPr marL="38862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9pPr>
          </a:lstStyle>
          <a:p>
            <a:pPr eaLnBrk="1" hangingPunct="1">
              <a:lnSpc>
                <a:spcPct val="100000"/>
              </a:lnSpc>
              <a:spcAft>
                <a:spcPct val="0"/>
              </a:spcAft>
              <a:buClrTx/>
              <a:buFontTx/>
              <a:buNone/>
            </a:pPr>
            <a:r>
              <a:rPr lang="nb-NO" altLang="en-US" sz="1200">
                <a:solidFill>
                  <a:schemeClr val="tx1"/>
                </a:solidFill>
              </a:rPr>
              <a:t>Link: </a:t>
            </a:r>
            <a:r>
              <a:rPr lang="nb-NO" altLang="en-US" sz="1200">
                <a:solidFill>
                  <a:schemeClr val="tx1"/>
                </a:solidFill>
                <a:hlinkClick r:id="rId2" action="ppaction://hlinkfile"/>
              </a:rPr>
              <a:t>TP_PH_flash.m</a:t>
            </a:r>
            <a:endParaRPr lang="en-US" altLang="en-US" sz="1200">
              <a:solidFill>
                <a:schemeClr val="tx1"/>
              </a:solidFill>
            </a:endParaRPr>
          </a:p>
        </p:txBody>
      </p:sp>
    </p:spTree>
    <p:extLst>
      <p:ext uri="{BB962C8B-B14F-4D97-AF65-F5344CB8AC3E}">
        <p14:creationId xmlns:p14="http://schemas.microsoft.com/office/powerpoint/2010/main" val="4162247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5575C5C1-6F56-4064-B1C1-B242BA7A3C0C}"/>
              </a:ext>
            </a:extLst>
          </p:cNvPr>
          <p:cNvSpPr>
            <a:spLocks noGrp="1" noChangeArrowheads="1"/>
          </p:cNvSpPr>
          <p:nvPr>
            <p:ph type="title"/>
          </p:nvPr>
        </p:nvSpPr>
        <p:spPr>
          <a:xfrm>
            <a:off x="1776413" y="252414"/>
            <a:ext cx="8640762" cy="738187"/>
          </a:xfrm>
        </p:spPr>
        <p:txBody>
          <a:bodyPr/>
          <a:lstStyle/>
          <a:p>
            <a:r>
              <a:rPr lang="en-US" altLang="en-US" sz="2800"/>
              <a:t>Multiphase flash calculations</a:t>
            </a:r>
          </a:p>
        </p:txBody>
      </p:sp>
      <p:sp>
        <p:nvSpPr>
          <p:cNvPr id="36867" name="Content Placeholder 2">
            <a:extLst>
              <a:ext uri="{FF2B5EF4-FFF2-40B4-BE49-F238E27FC236}">
                <a16:creationId xmlns:a16="http://schemas.microsoft.com/office/drawing/2014/main" id="{116B4B35-CD84-42C7-B5D5-7CE66F8D2144}"/>
              </a:ext>
            </a:extLst>
          </p:cNvPr>
          <p:cNvSpPr>
            <a:spLocks noGrp="1" noChangeArrowheads="1"/>
          </p:cNvSpPr>
          <p:nvPr>
            <p:ph idx="1"/>
          </p:nvPr>
        </p:nvSpPr>
        <p:spPr>
          <a:xfrm>
            <a:off x="1819276" y="1163638"/>
            <a:ext cx="8640763" cy="2100262"/>
          </a:xfrm>
        </p:spPr>
        <p:txBody>
          <a:bodyPr/>
          <a:lstStyle/>
          <a:p>
            <a:r>
              <a:rPr lang="en-US" altLang="en-US" sz="1400"/>
              <a:t>By default NeqSim will have a maximum of two fluid phases (gas/liquid) </a:t>
            </a:r>
          </a:p>
          <a:p>
            <a:r>
              <a:rPr lang="en-US" altLang="en-US" sz="1400"/>
              <a:t>In many cases in oil industry we will need to calculate equilibrium involving three fluid phases- A typical situation will be when we have a gas, oil and a water phase</a:t>
            </a:r>
          </a:p>
          <a:p>
            <a:r>
              <a:rPr lang="en-US" altLang="en-US" sz="1400"/>
              <a:t>A multiphase calculation is more computational demanding calculations – and the speed of calculations will be reduced</a:t>
            </a:r>
          </a:p>
          <a:p>
            <a:r>
              <a:rPr lang="en-US" altLang="en-US" sz="1400"/>
              <a:t>To turn on the mulitphase calculation option, use the command </a:t>
            </a:r>
          </a:p>
          <a:p>
            <a:pPr lvl="1"/>
            <a:r>
              <a:rPr lang="en-US" altLang="en-US" sz="1400"/>
              <a:t>setMultiPhaseCheck(0/1)  - where 0 is off and 1 is on</a:t>
            </a:r>
          </a:p>
        </p:txBody>
      </p:sp>
      <p:sp>
        <p:nvSpPr>
          <p:cNvPr id="6" name="TextBox 5">
            <a:extLst>
              <a:ext uri="{FF2B5EF4-FFF2-40B4-BE49-F238E27FC236}">
                <a16:creationId xmlns:a16="http://schemas.microsoft.com/office/drawing/2014/main" id="{25802EC1-4B2B-4342-A113-31A5CA82D5EA}"/>
              </a:ext>
            </a:extLst>
          </p:cNvPr>
          <p:cNvSpPr txBox="1"/>
          <p:nvPr/>
        </p:nvSpPr>
        <p:spPr>
          <a:xfrm>
            <a:off x="1949450" y="3241675"/>
            <a:ext cx="6999288" cy="2400300"/>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fluid_1.addComponent('methane', 1.0);       		% adding 1 mole/second of methane</a:t>
            </a:r>
          </a:p>
          <a:p>
            <a:pPr eaLnBrk="1" hangingPunct="1">
              <a:defRPr/>
            </a:pPr>
            <a:r>
              <a:rPr lang="en-US" sz="1000" i="1" dirty="0">
                <a:latin typeface="Arial" charset="0"/>
                <a:cs typeface="Arial" charset="0"/>
              </a:rPr>
              <a:t>fluid_1.addComponent('n-heptane', 1.0); 		% adding 1 mole/second of n-heptane</a:t>
            </a:r>
          </a:p>
          <a:p>
            <a:pPr eaLnBrk="1" hangingPunct="1">
              <a:defRPr/>
            </a:pPr>
            <a:r>
              <a:rPr lang="en-US" sz="1000" i="1" dirty="0">
                <a:latin typeface="Arial" charset="0"/>
                <a:cs typeface="Arial" charset="0"/>
              </a:rPr>
              <a:t>fluid_1.addComponent('water', 1.0);     	 	% adding 1 mole/second of water</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r>
              <a:rPr lang="en-US" sz="1000" i="1" dirty="0">
                <a:solidFill>
                  <a:srgbClr val="FF0000"/>
                </a:solidFill>
                <a:latin typeface="Arial" charset="0"/>
                <a:cs typeface="Arial" charset="0"/>
              </a:rPr>
              <a:t>fluid_1.setMultiPhaseCheck(1)	% specifies that calculations should check for more than two fluid phases</a:t>
            </a:r>
          </a:p>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TPflash</a:t>
            </a:r>
            <a:r>
              <a:rPr lang="en-US" sz="1000" i="1" dirty="0">
                <a:latin typeface="Arial" charset="0"/>
                <a:cs typeface="Arial" charset="0"/>
              </a:rPr>
              <a:t>(fluid_1)				% doing a multi phase flash at constant pressure and</a:t>
            </a:r>
          </a:p>
        </p:txBody>
      </p:sp>
    </p:spTree>
    <p:extLst>
      <p:ext uri="{BB962C8B-B14F-4D97-AF65-F5344CB8AC3E}">
        <p14:creationId xmlns:p14="http://schemas.microsoft.com/office/powerpoint/2010/main" val="2965143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7D0B6AC0-8DE9-49B6-8A38-EA29409DF975}"/>
              </a:ext>
            </a:extLst>
          </p:cNvPr>
          <p:cNvSpPr>
            <a:spLocks noGrp="1" noChangeArrowheads="1"/>
          </p:cNvSpPr>
          <p:nvPr>
            <p:ph type="title"/>
          </p:nvPr>
        </p:nvSpPr>
        <p:spPr/>
        <p:txBody>
          <a:bodyPr/>
          <a:lstStyle/>
          <a:p>
            <a:pPr marL="342900" indent="-342900"/>
            <a:r>
              <a:rPr lang="en-US" altLang="en-US" sz="2800"/>
              <a:t>Hydrocarbon bubble/dew point, phase envelopes</a:t>
            </a:r>
            <a:endParaRPr lang="en-GB" altLang="en-US" sz="11500"/>
          </a:p>
        </p:txBody>
      </p:sp>
      <p:sp>
        <p:nvSpPr>
          <p:cNvPr id="37891" name="Content Placeholder 2">
            <a:extLst>
              <a:ext uri="{FF2B5EF4-FFF2-40B4-BE49-F238E27FC236}">
                <a16:creationId xmlns:a16="http://schemas.microsoft.com/office/drawing/2014/main" id="{E248FBB8-6889-4C5B-8803-C51973723AFD}"/>
              </a:ext>
            </a:extLst>
          </p:cNvPr>
          <p:cNvSpPr>
            <a:spLocks noGrp="1" noChangeArrowheads="1"/>
          </p:cNvSpPr>
          <p:nvPr>
            <p:ph idx="1"/>
          </p:nvPr>
        </p:nvSpPr>
        <p:spPr/>
        <p:txBody>
          <a:bodyPr/>
          <a:lstStyle/>
          <a:p>
            <a:r>
              <a:rPr lang="nb-NO" altLang="en-US"/>
              <a:t>The recomended thermodynamic model for calculating hydrocarbon dew points is the UMR-PRU model.</a:t>
            </a:r>
          </a:p>
          <a:p>
            <a:r>
              <a:rPr lang="nb-NO" altLang="en-US"/>
              <a:t>This model is selected in neqsim using the method:</a:t>
            </a:r>
            <a:br>
              <a:rPr lang="nb-NO" altLang="en-US"/>
            </a:br>
            <a:r>
              <a:rPr lang="nb-NO" altLang="en-US"/>
              <a:t>thermo('UMR-PRU-EoS',temperature, pressure);</a:t>
            </a:r>
          </a:p>
        </p:txBody>
      </p:sp>
      <p:sp>
        <p:nvSpPr>
          <p:cNvPr id="6" name="TextBox 5">
            <a:extLst>
              <a:ext uri="{FF2B5EF4-FFF2-40B4-BE49-F238E27FC236}">
                <a16:creationId xmlns:a16="http://schemas.microsoft.com/office/drawing/2014/main" id="{6547F69F-8579-4F3B-BED8-F61D7F45C37F}"/>
              </a:ext>
            </a:extLst>
          </p:cNvPr>
          <p:cNvSpPr txBox="1"/>
          <p:nvPr/>
        </p:nvSpPr>
        <p:spPr>
          <a:xfrm>
            <a:off x="1949450" y="3113089"/>
            <a:ext cx="6999288" cy="2708275"/>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35.0;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a:t>
            </a:r>
            <a:r>
              <a:rPr lang="en-US" sz="1000" i="1" dirty="0" err="1">
                <a:latin typeface="Arial" charset="0"/>
                <a:cs typeface="Arial" charset="0"/>
              </a:rPr>
              <a:t>thermo</a:t>
            </a:r>
            <a:r>
              <a:rPr lang="en-US" sz="1000" i="1" dirty="0">
                <a:latin typeface="Arial" charset="0"/>
                <a:cs typeface="Arial" charset="0"/>
              </a:rPr>
              <a:t>('</a:t>
            </a:r>
            <a:r>
              <a:rPr lang="nb-NO" sz="1000" dirty="0">
                <a:latin typeface="Arial" charset="0"/>
                <a:cs typeface="Arial" charset="0"/>
              </a:rPr>
              <a:t>UMR-PRU-</a:t>
            </a:r>
            <a:r>
              <a:rPr lang="nb-NO" sz="1000" dirty="0" err="1">
                <a:latin typeface="Arial" charset="0"/>
                <a:cs typeface="Arial" charset="0"/>
              </a:rPr>
              <a:t>EoS</a:t>
            </a:r>
            <a:r>
              <a:rPr lang="en-US" sz="1000" i="1" dirty="0">
                <a:latin typeface="Arial" charset="0"/>
                <a:cs typeface="Arial" charset="0"/>
              </a:rPr>
              <a:t>', temperature , pressure ); 	% using the UMR-PRU model</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3.0); </a:t>
            </a:r>
          </a:p>
          <a:p>
            <a:pPr eaLnBrk="1" hangingPunct="1">
              <a:defRPr/>
            </a:pPr>
            <a:r>
              <a:rPr lang="en-US" sz="1000" i="1" dirty="0">
                <a:latin typeface="Arial" charset="0"/>
                <a:cs typeface="Arial" charset="0"/>
              </a:rPr>
              <a:t>fluid_1.addComponent('methane', 90.0);       		</a:t>
            </a:r>
          </a:p>
          <a:p>
            <a:pPr eaLnBrk="1" hangingPunct="1">
              <a:defRPr/>
            </a:pPr>
            <a:r>
              <a:rPr lang="en-US" sz="1000" i="1" dirty="0">
                <a:latin typeface="Arial" charset="0"/>
                <a:cs typeface="Arial" charset="0"/>
              </a:rPr>
              <a:t>fluid_1.addComponent('ethane', 5.0); 		</a:t>
            </a:r>
          </a:p>
          <a:p>
            <a:pPr eaLnBrk="1" hangingPunct="1">
              <a:defRPr/>
            </a:pPr>
            <a:r>
              <a:rPr lang="en-US" sz="1000" i="1" dirty="0">
                <a:latin typeface="Arial" charset="0"/>
                <a:cs typeface="Arial" charset="0"/>
              </a:rPr>
              <a:t>fluid_1.addComponent('propane', 3.0);     	 	</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a:t>
            </a:r>
            <a:r>
              <a:rPr lang="nb-NO" sz="1000" dirty="0">
                <a:latin typeface="Arial" charset="0"/>
                <a:cs typeface="Arial" charset="0"/>
              </a:rPr>
              <a:t>('HV', 'UNIFAC_UMRPRU');</a:t>
            </a:r>
            <a:r>
              <a:rPr lang="en-US" sz="1000" i="1" dirty="0">
                <a:latin typeface="Arial" charset="0"/>
                <a:cs typeface="Arial" charset="0"/>
              </a:rPr>
              <a:t>	% using the mixing rule defined for UMR-PRU</a:t>
            </a:r>
            <a:r>
              <a:rPr lang="nb-NO" sz="1000" i="1" dirty="0">
                <a:latin typeface="Arial" charset="0"/>
                <a:cs typeface="Arial" charset="0"/>
              </a:rPr>
              <a:t>¨</a:t>
            </a:r>
          </a:p>
          <a:p>
            <a:pPr eaLnBrk="1" hangingPunct="1">
              <a:defRPr/>
            </a:pPr>
            <a:endParaRPr lang="nb-NO" sz="1000" i="1" dirty="0">
              <a:latin typeface="Arial" charset="0"/>
              <a:cs typeface="Arial" charset="0"/>
            </a:endParaRPr>
          </a:p>
          <a:p>
            <a:pPr eaLnBrk="1" hangingPunct="1">
              <a:defRPr/>
            </a:pPr>
            <a:r>
              <a:rPr lang="nb-NO" sz="1000" i="1" dirty="0" err="1">
                <a:latin typeface="Arial" charset="0"/>
                <a:cs typeface="Arial" charset="0"/>
              </a:rPr>
              <a:t>dewt</a:t>
            </a:r>
            <a:r>
              <a:rPr lang="nb-NO" sz="1000" i="1" dirty="0">
                <a:latin typeface="Arial" charset="0"/>
                <a:cs typeface="Arial" charset="0"/>
              </a:rPr>
              <a:t>(fluid_1);				% </a:t>
            </a:r>
            <a:r>
              <a:rPr lang="nb-NO" sz="1000" i="1" dirty="0" err="1">
                <a:latin typeface="Arial" charset="0"/>
                <a:cs typeface="Arial" charset="0"/>
              </a:rPr>
              <a:t>calculating</a:t>
            </a:r>
            <a:r>
              <a:rPr lang="nb-NO" sz="1000" i="1" dirty="0">
                <a:latin typeface="Arial" charset="0"/>
                <a:cs typeface="Arial" charset="0"/>
              </a:rPr>
              <a:t> </a:t>
            </a:r>
            <a:r>
              <a:rPr lang="nb-NO" sz="1000" i="1" dirty="0" err="1">
                <a:latin typeface="Arial" charset="0"/>
                <a:cs typeface="Arial" charset="0"/>
              </a:rPr>
              <a:t>dew</a:t>
            </a:r>
            <a:r>
              <a:rPr lang="nb-NO" sz="1000" i="1" dirty="0">
                <a:latin typeface="Arial" charset="0"/>
                <a:cs typeface="Arial" charset="0"/>
              </a:rPr>
              <a:t> </a:t>
            </a:r>
            <a:r>
              <a:rPr lang="nb-NO" sz="1000" i="1" dirty="0" err="1">
                <a:latin typeface="Arial" charset="0"/>
                <a:cs typeface="Arial" charset="0"/>
              </a:rPr>
              <a:t>point</a:t>
            </a:r>
            <a:r>
              <a:rPr lang="nb-NO" sz="1000" i="1" dirty="0">
                <a:latin typeface="Arial" charset="0"/>
                <a:cs typeface="Arial" charset="0"/>
              </a:rPr>
              <a:t> </a:t>
            </a:r>
            <a:r>
              <a:rPr lang="nb-NO" sz="1000" i="1" dirty="0" err="1">
                <a:latin typeface="Arial" charset="0"/>
                <a:cs typeface="Arial" charset="0"/>
              </a:rPr>
              <a:t>of</a:t>
            </a:r>
            <a:r>
              <a:rPr lang="nb-NO" sz="1000" i="1" dirty="0">
                <a:latin typeface="Arial" charset="0"/>
                <a:cs typeface="Arial" charset="0"/>
              </a:rPr>
              <a:t> fluid</a:t>
            </a:r>
          </a:p>
          <a:p>
            <a:pPr eaLnBrk="1" hangingPunct="1">
              <a:defRPr/>
            </a:pPr>
            <a:r>
              <a:rPr lang="nb-NO" sz="1000" i="1" dirty="0" err="1">
                <a:latin typeface="Arial" charset="0"/>
                <a:cs typeface="Arial" charset="0"/>
              </a:rPr>
              <a:t>bubt</a:t>
            </a:r>
            <a:r>
              <a:rPr lang="nb-NO" sz="1000" i="1" dirty="0">
                <a:latin typeface="Arial" charset="0"/>
                <a:cs typeface="Arial" charset="0"/>
              </a:rPr>
              <a:t>(fluid_1);				% </a:t>
            </a:r>
            <a:r>
              <a:rPr lang="nb-NO" sz="1000" i="1" dirty="0" err="1">
                <a:latin typeface="Arial" charset="0"/>
                <a:cs typeface="Arial" charset="0"/>
              </a:rPr>
              <a:t>calculating</a:t>
            </a:r>
            <a:r>
              <a:rPr lang="nb-NO" sz="1000" i="1" dirty="0">
                <a:latin typeface="Arial" charset="0"/>
                <a:cs typeface="Arial" charset="0"/>
              </a:rPr>
              <a:t> </a:t>
            </a:r>
            <a:r>
              <a:rPr lang="nb-NO" sz="1000" i="1" dirty="0" err="1">
                <a:latin typeface="Arial" charset="0"/>
                <a:cs typeface="Arial" charset="0"/>
              </a:rPr>
              <a:t>bublepoint</a:t>
            </a:r>
            <a:r>
              <a:rPr lang="nb-NO" sz="1000" i="1" dirty="0">
                <a:latin typeface="Arial" charset="0"/>
                <a:cs typeface="Arial" charset="0"/>
              </a:rPr>
              <a:t> </a:t>
            </a:r>
            <a:r>
              <a:rPr lang="nb-NO" sz="1000" i="1" dirty="0" err="1">
                <a:latin typeface="Arial" charset="0"/>
                <a:cs typeface="Arial" charset="0"/>
              </a:rPr>
              <a:t>temperature</a:t>
            </a:r>
            <a:r>
              <a:rPr lang="nb-NO" sz="1000" i="1" dirty="0">
                <a:latin typeface="Arial" charset="0"/>
                <a:cs typeface="Arial" charset="0"/>
              </a:rPr>
              <a:t> </a:t>
            </a:r>
            <a:r>
              <a:rPr lang="nb-NO" sz="1000" i="1" dirty="0" err="1">
                <a:latin typeface="Arial" charset="0"/>
                <a:cs typeface="Arial" charset="0"/>
              </a:rPr>
              <a:t>of</a:t>
            </a:r>
            <a:r>
              <a:rPr lang="nb-NO" sz="1000" i="1" dirty="0">
                <a:latin typeface="Arial" charset="0"/>
                <a:cs typeface="Arial" charset="0"/>
              </a:rPr>
              <a:t> fluid</a:t>
            </a:r>
          </a:p>
          <a:p>
            <a:pPr eaLnBrk="1" hangingPunct="1">
              <a:defRPr/>
            </a:pPr>
            <a:r>
              <a:rPr lang="nb-NO" sz="1000" i="1" dirty="0" err="1">
                <a:latin typeface="Arial" charset="0"/>
                <a:cs typeface="Arial" charset="0"/>
              </a:rPr>
              <a:t>phaseenvelope</a:t>
            </a:r>
            <a:r>
              <a:rPr lang="nb-NO" sz="1000" i="1" dirty="0">
                <a:latin typeface="Arial" charset="0"/>
                <a:cs typeface="Arial" charset="0"/>
              </a:rPr>
              <a:t>(fluid_1);			% </a:t>
            </a:r>
            <a:r>
              <a:rPr lang="nb-NO" sz="1000" i="1" dirty="0" err="1">
                <a:latin typeface="Arial" charset="0"/>
                <a:cs typeface="Arial" charset="0"/>
              </a:rPr>
              <a:t>calculating</a:t>
            </a:r>
            <a:r>
              <a:rPr lang="nb-NO" sz="1000" i="1" dirty="0">
                <a:latin typeface="Arial" charset="0"/>
                <a:cs typeface="Arial" charset="0"/>
              </a:rPr>
              <a:t> </a:t>
            </a:r>
            <a:r>
              <a:rPr lang="nb-NO" sz="1000" i="1" dirty="0" err="1">
                <a:latin typeface="Arial" charset="0"/>
                <a:cs typeface="Arial" charset="0"/>
              </a:rPr>
              <a:t>phase</a:t>
            </a:r>
            <a:r>
              <a:rPr lang="nb-NO" sz="1000" i="1" dirty="0">
                <a:latin typeface="Arial" charset="0"/>
                <a:cs typeface="Arial" charset="0"/>
              </a:rPr>
              <a:t> </a:t>
            </a:r>
            <a:r>
              <a:rPr lang="nb-NO" sz="1000" i="1" dirty="0" err="1">
                <a:latin typeface="Arial" charset="0"/>
                <a:cs typeface="Arial" charset="0"/>
              </a:rPr>
              <a:t>envelope</a:t>
            </a:r>
            <a:r>
              <a:rPr lang="nb-NO" sz="1000" i="1" dirty="0">
                <a:latin typeface="Arial" charset="0"/>
                <a:cs typeface="Arial" charset="0"/>
              </a:rPr>
              <a:t> </a:t>
            </a:r>
            <a:r>
              <a:rPr lang="nb-NO" sz="1000" i="1" dirty="0" err="1">
                <a:latin typeface="Arial" charset="0"/>
                <a:cs typeface="Arial" charset="0"/>
              </a:rPr>
              <a:t>of</a:t>
            </a:r>
            <a:r>
              <a:rPr lang="nb-NO" sz="1000" i="1" dirty="0">
                <a:latin typeface="Arial" charset="0"/>
                <a:cs typeface="Arial" charset="0"/>
              </a:rPr>
              <a:t> fluid</a:t>
            </a:r>
            <a:endParaRPr lang="en-US" sz="1000" i="1" dirty="0">
              <a:latin typeface="Arial" charset="0"/>
              <a:cs typeface="Arial" charset="0"/>
            </a:endParaRPr>
          </a:p>
        </p:txBody>
      </p:sp>
    </p:spTree>
    <p:extLst>
      <p:ext uri="{BB962C8B-B14F-4D97-AF65-F5344CB8AC3E}">
        <p14:creationId xmlns:p14="http://schemas.microsoft.com/office/powerpoint/2010/main" val="5804324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0062D35F-ACB9-4171-9F1B-AD5487E270E7}"/>
              </a:ext>
            </a:extLst>
          </p:cNvPr>
          <p:cNvSpPr>
            <a:spLocks noGrp="1" noChangeArrowheads="1"/>
          </p:cNvSpPr>
          <p:nvPr>
            <p:ph type="title"/>
          </p:nvPr>
        </p:nvSpPr>
        <p:spPr>
          <a:xfrm>
            <a:off x="1776413" y="252413"/>
            <a:ext cx="8640762" cy="755650"/>
          </a:xfrm>
        </p:spPr>
        <p:txBody>
          <a:bodyPr/>
          <a:lstStyle/>
          <a:p>
            <a:pPr marL="342900" indent="-342900"/>
            <a:r>
              <a:rPr lang="en-US" altLang="en-US" sz="2800"/>
              <a:t>Freezing in hydrocarbon systems (LNG)</a:t>
            </a:r>
            <a:endParaRPr lang="en-GB" altLang="en-US" sz="11500"/>
          </a:p>
        </p:txBody>
      </p:sp>
      <p:sp>
        <p:nvSpPr>
          <p:cNvPr id="38915" name="Content Placeholder 2">
            <a:extLst>
              <a:ext uri="{FF2B5EF4-FFF2-40B4-BE49-F238E27FC236}">
                <a16:creationId xmlns:a16="http://schemas.microsoft.com/office/drawing/2014/main" id="{742BC65C-583A-4F4E-A84D-9D1CCAA1A42D}"/>
              </a:ext>
            </a:extLst>
          </p:cNvPr>
          <p:cNvSpPr>
            <a:spLocks noGrp="1" noChangeArrowheads="1"/>
          </p:cNvSpPr>
          <p:nvPr>
            <p:ph idx="1"/>
          </p:nvPr>
        </p:nvSpPr>
        <p:spPr>
          <a:xfrm>
            <a:off x="1776413" y="1300163"/>
            <a:ext cx="8640762" cy="4318000"/>
          </a:xfrm>
        </p:spPr>
        <p:txBody>
          <a:bodyPr/>
          <a:lstStyle/>
          <a:p>
            <a:r>
              <a:rPr lang="nb-NO" altLang="en-US"/>
              <a:t>Soid formation temperature can be calculated for CO2, methane, ethane, propane, benzene, toluene, c-hexane, etc.</a:t>
            </a:r>
          </a:p>
          <a:p>
            <a:r>
              <a:rPr lang="nb-NO" altLang="en-US"/>
              <a:t>Freezing can be a components in low temperatures can be simulatid using the method:</a:t>
            </a:r>
            <a:br>
              <a:rPr lang="nb-NO" altLang="en-US"/>
            </a:br>
            <a:r>
              <a:rPr lang="en-GB" altLang="en-US"/>
              <a:t>freezet(component name)</a:t>
            </a:r>
            <a:endParaRPr lang="nb-NO" altLang="en-US"/>
          </a:p>
        </p:txBody>
      </p:sp>
      <p:sp>
        <p:nvSpPr>
          <p:cNvPr id="6" name="TextBox 5">
            <a:extLst>
              <a:ext uri="{FF2B5EF4-FFF2-40B4-BE49-F238E27FC236}">
                <a16:creationId xmlns:a16="http://schemas.microsoft.com/office/drawing/2014/main" id="{41BA5795-488D-43F7-83DF-47675918719E}"/>
              </a:ext>
            </a:extLst>
          </p:cNvPr>
          <p:cNvSpPr txBox="1"/>
          <p:nvPr/>
        </p:nvSpPr>
        <p:spPr>
          <a:xfrm>
            <a:off x="1949450" y="3113089"/>
            <a:ext cx="6999288" cy="1938337"/>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35.0;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123.15;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nb-NO" sz="1000" dirty="0">
                <a:latin typeface="Arial" charset="0"/>
                <a:cs typeface="Arial" charset="0"/>
              </a:rPr>
              <a:t>UMR-PRU-</a:t>
            </a:r>
            <a:r>
              <a:rPr lang="nb-NO" sz="1000" dirty="0" err="1">
                <a:latin typeface="Arial" charset="0"/>
                <a:cs typeface="Arial" charset="0"/>
              </a:rPr>
              <a:t>EoS</a:t>
            </a:r>
            <a:r>
              <a:rPr lang="en-US" sz="1000" i="1" dirty="0">
                <a:latin typeface="Arial" charset="0"/>
                <a:cs typeface="Arial" charset="0"/>
              </a:rPr>
              <a:t>', temperature , pressure ); 	% using the UMR-PRU model</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0.01); </a:t>
            </a:r>
          </a:p>
          <a:p>
            <a:pPr eaLnBrk="1" hangingPunct="1">
              <a:defRPr/>
            </a:pPr>
            <a:r>
              <a:rPr lang="en-US" sz="1000" i="1" dirty="0">
                <a:latin typeface="Arial" charset="0"/>
                <a:cs typeface="Arial" charset="0"/>
              </a:rPr>
              <a:t>luid_1.addComponent('methane', 100.0);       	 	</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endParaRPr lang="nb-NO" sz="1000" i="1" dirty="0">
              <a:latin typeface="Arial" charset="0"/>
              <a:cs typeface="Arial" charset="0"/>
            </a:endParaRPr>
          </a:p>
          <a:p>
            <a:pPr eaLnBrk="1" hangingPunct="1">
              <a:defRPr/>
            </a:pPr>
            <a:r>
              <a:rPr lang="nb-NO" sz="1000" i="1" dirty="0" err="1">
                <a:latin typeface="Arial" charset="0"/>
                <a:cs typeface="Arial" charset="0"/>
              </a:rPr>
              <a:t>freezet</a:t>
            </a:r>
            <a:r>
              <a:rPr lang="nb-NO" sz="1000" i="1" dirty="0">
                <a:latin typeface="Arial" charset="0"/>
                <a:cs typeface="Arial" charset="0"/>
              </a:rPr>
              <a:t>(‘CO2’);				% </a:t>
            </a:r>
            <a:r>
              <a:rPr lang="nb-NO" sz="1000" i="1" dirty="0" err="1">
                <a:latin typeface="Arial" charset="0"/>
                <a:cs typeface="Arial" charset="0"/>
              </a:rPr>
              <a:t>calculating</a:t>
            </a:r>
            <a:r>
              <a:rPr lang="nb-NO" sz="1000" i="1" dirty="0">
                <a:latin typeface="Arial" charset="0"/>
                <a:cs typeface="Arial" charset="0"/>
              </a:rPr>
              <a:t> </a:t>
            </a:r>
            <a:r>
              <a:rPr lang="nb-NO" sz="1000" i="1" dirty="0" err="1">
                <a:latin typeface="Arial" charset="0"/>
                <a:cs typeface="Arial" charset="0"/>
              </a:rPr>
              <a:t>freezing</a:t>
            </a:r>
            <a:r>
              <a:rPr lang="nb-NO" sz="1000" i="1" dirty="0">
                <a:latin typeface="Arial" charset="0"/>
                <a:cs typeface="Arial" charset="0"/>
              </a:rPr>
              <a:t> </a:t>
            </a:r>
            <a:r>
              <a:rPr lang="nb-NO" sz="1000" i="1" dirty="0" err="1">
                <a:latin typeface="Arial" charset="0"/>
                <a:cs typeface="Arial" charset="0"/>
              </a:rPr>
              <a:t>point</a:t>
            </a:r>
            <a:r>
              <a:rPr lang="nb-NO" sz="1000" i="1" dirty="0">
                <a:latin typeface="Arial" charset="0"/>
                <a:cs typeface="Arial" charset="0"/>
              </a:rPr>
              <a:t> </a:t>
            </a:r>
            <a:r>
              <a:rPr lang="nb-NO" sz="1000" i="1" dirty="0" err="1">
                <a:latin typeface="Arial" charset="0"/>
                <a:cs typeface="Arial" charset="0"/>
              </a:rPr>
              <a:t>temperatue</a:t>
            </a:r>
            <a:r>
              <a:rPr lang="nb-NO" sz="1000" i="1" dirty="0">
                <a:latin typeface="Arial" charset="0"/>
                <a:cs typeface="Arial" charset="0"/>
              </a:rPr>
              <a:t> </a:t>
            </a:r>
            <a:r>
              <a:rPr lang="nb-NO" sz="1000" i="1" dirty="0" err="1">
                <a:latin typeface="Arial" charset="0"/>
                <a:cs typeface="Arial" charset="0"/>
              </a:rPr>
              <a:t>of</a:t>
            </a:r>
            <a:r>
              <a:rPr lang="nb-NO" sz="1000" i="1" dirty="0">
                <a:latin typeface="Arial" charset="0"/>
                <a:cs typeface="Arial" charset="0"/>
              </a:rPr>
              <a:t> CO2</a:t>
            </a:r>
            <a:endParaRPr lang="en-US" sz="1000" i="1" dirty="0">
              <a:latin typeface="Arial" charset="0"/>
              <a:cs typeface="Arial" charset="0"/>
            </a:endParaRPr>
          </a:p>
        </p:txBody>
      </p:sp>
    </p:spTree>
    <p:extLst>
      <p:ext uri="{BB962C8B-B14F-4D97-AF65-F5344CB8AC3E}">
        <p14:creationId xmlns:p14="http://schemas.microsoft.com/office/powerpoint/2010/main" val="362925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a:extLst>
              <a:ext uri="{FF2B5EF4-FFF2-40B4-BE49-F238E27FC236}">
                <a16:creationId xmlns:a16="http://schemas.microsoft.com/office/drawing/2014/main" id="{6D4D9BD1-8C5C-4E3F-8D39-02B73A0E9859}"/>
              </a:ext>
            </a:extLst>
          </p:cNvPr>
          <p:cNvSpPr>
            <a:spLocks noGrp="1" noChangeArrowheads="1"/>
          </p:cNvSpPr>
          <p:nvPr>
            <p:ph type="title"/>
          </p:nvPr>
        </p:nvSpPr>
        <p:spPr>
          <a:xfrm>
            <a:off x="1801813" y="244476"/>
            <a:ext cx="8640762" cy="815975"/>
          </a:xfrm>
        </p:spPr>
        <p:txBody>
          <a:bodyPr/>
          <a:lstStyle/>
          <a:p>
            <a:pPr eaLnBrk="1" hangingPunct="1"/>
            <a:r>
              <a:rPr lang="en-US" altLang="en-US" sz="2800"/>
              <a:t>Thermodynamic calculations with water</a:t>
            </a:r>
          </a:p>
        </p:txBody>
      </p:sp>
      <p:sp>
        <p:nvSpPr>
          <p:cNvPr id="7" name="TextBox 6">
            <a:extLst>
              <a:ext uri="{FF2B5EF4-FFF2-40B4-BE49-F238E27FC236}">
                <a16:creationId xmlns:a16="http://schemas.microsoft.com/office/drawing/2014/main" id="{5E1DCDB6-6A88-40D4-9D70-A9B7162AFD63}"/>
              </a:ext>
            </a:extLst>
          </p:cNvPr>
          <p:cNvSpPr txBox="1"/>
          <p:nvPr/>
        </p:nvSpPr>
        <p:spPr>
          <a:xfrm>
            <a:off x="1814514" y="1473200"/>
            <a:ext cx="7178675" cy="1354138"/>
          </a:xfrm>
          <a:prstGeom prst="rect">
            <a:avLst/>
          </a:prstGeom>
          <a:noFill/>
        </p:spPr>
        <p:txBody>
          <a:bodyPr>
            <a:spAutoFit/>
          </a:bodyPr>
          <a:lstStyle/>
          <a:p>
            <a:pPr marL="171450" indent="-171450">
              <a:buFont typeface="Arial" pitchFamily="34" charset="0"/>
              <a:buChar char="•"/>
              <a:defRPr/>
            </a:pPr>
            <a:r>
              <a:rPr lang="en-US" sz="1600" dirty="0">
                <a:latin typeface="Arial" charset="0"/>
                <a:cs typeface="Arial" charset="0"/>
              </a:rPr>
              <a:t>Thermodynamic model selection</a:t>
            </a:r>
          </a:p>
          <a:p>
            <a:pPr marL="171450" indent="-171450">
              <a:buFont typeface="Arial" pitchFamily="34" charset="0"/>
              <a:buChar char="•"/>
              <a:defRPr/>
            </a:pPr>
            <a:r>
              <a:rPr lang="en-US" sz="1600" dirty="0">
                <a:latin typeface="Arial" charset="0"/>
                <a:cs typeface="Arial" charset="0"/>
              </a:rPr>
              <a:t>Water saturation, water content of a reservoir fluid</a:t>
            </a:r>
          </a:p>
          <a:p>
            <a:pPr marL="171450" indent="-171450">
              <a:buFont typeface="Arial" pitchFamily="34" charset="0"/>
              <a:buChar char="•"/>
              <a:defRPr/>
            </a:pPr>
            <a:r>
              <a:rPr lang="en-US" sz="1600" dirty="0">
                <a:latin typeface="Arial" charset="0"/>
                <a:cs typeface="Arial" charset="0"/>
              </a:rPr>
              <a:t>Hydrate equilibrium</a:t>
            </a:r>
          </a:p>
          <a:p>
            <a:pPr marL="171450" indent="-171450">
              <a:buFont typeface="Arial" pitchFamily="34" charset="0"/>
              <a:buChar char="•"/>
              <a:defRPr/>
            </a:pPr>
            <a:r>
              <a:rPr lang="en-US" sz="1600" dirty="0">
                <a:latin typeface="Arial" charset="0"/>
                <a:cs typeface="Arial" charset="0"/>
              </a:rPr>
              <a:t>Water, ice and hydrate dew points</a:t>
            </a:r>
            <a:endParaRPr lang="en-US" sz="900" dirty="0">
              <a:latin typeface="Arial" charset="0"/>
              <a:cs typeface="Arial" charset="0"/>
            </a:endParaRPr>
          </a:p>
          <a:p>
            <a:pPr eaLnBrk="1" hangingPunct="1">
              <a:defRPr/>
            </a:pPr>
            <a:endParaRPr lang="en-US" dirty="0" err="1"/>
          </a:p>
        </p:txBody>
      </p:sp>
      <p:pic>
        <p:nvPicPr>
          <p:cNvPr id="39942" name="Picture 2">
            <a:extLst>
              <a:ext uri="{FF2B5EF4-FFF2-40B4-BE49-F238E27FC236}">
                <a16:creationId xmlns:a16="http://schemas.microsoft.com/office/drawing/2014/main" id="{3A539010-C26C-4BBE-B5F0-3A50E982DE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9338" y="1341438"/>
            <a:ext cx="4468812" cy="4349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65275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3">
            <a:extLst>
              <a:ext uri="{FF2B5EF4-FFF2-40B4-BE49-F238E27FC236}">
                <a16:creationId xmlns:a16="http://schemas.microsoft.com/office/drawing/2014/main" id="{4268A949-6EBE-4C4B-8B0D-F0E56BAF8DE8}"/>
              </a:ext>
            </a:extLst>
          </p:cNvPr>
          <p:cNvSpPr>
            <a:spLocks noGrp="1" noChangeArrowheads="1"/>
          </p:cNvSpPr>
          <p:nvPr>
            <p:ph type="title"/>
          </p:nvPr>
        </p:nvSpPr>
        <p:spPr bwMode="gray">
          <a:xfrm>
            <a:off x="209550" y="-180180"/>
            <a:ext cx="1593850" cy="376238"/>
          </a:xfrm>
        </p:spPr>
        <p:txBody>
          <a:bodyPr/>
          <a:lstStyle/>
          <a:p>
            <a:pPr eaLnBrk="1" hangingPunct="1"/>
            <a:r>
              <a:rPr lang="en-US" altLang="en-US" sz="1800" dirty="0"/>
              <a:t>Outline</a:t>
            </a:r>
          </a:p>
        </p:txBody>
      </p:sp>
      <p:sp>
        <p:nvSpPr>
          <p:cNvPr id="7172" name="Content Placeholder 4">
            <a:extLst>
              <a:ext uri="{FF2B5EF4-FFF2-40B4-BE49-F238E27FC236}">
                <a16:creationId xmlns:a16="http://schemas.microsoft.com/office/drawing/2014/main" id="{45042AEF-02D6-4168-B63B-DCFA9E4885A9}"/>
              </a:ext>
            </a:extLst>
          </p:cNvPr>
          <p:cNvSpPr>
            <a:spLocks noGrp="1"/>
          </p:cNvSpPr>
          <p:nvPr>
            <p:ph idx="1"/>
          </p:nvPr>
        </p:nvSpPr>
        <p:spPr bwMode="gray">
          <a:xfrm>
            <a:off x="1622426" y="268288"/>
            <a:ext cx="3516313" cy="6469062"/>
          </a:xfrm>
        </p:spPr>
        <p:txBody>
          <a:bodyPr/>
          <a:lstStyle/>
          <a:p>
            <a:pPr eaLnBrk="1" hangingPunct="1">
              <a:buFont typeface="Arial" charset="0"/>
              <a:buChar char="•"/>
              <a:defRPr/>
            </a:pPr>
            <a:r>
              <a:rPr lang="en-US" sz="900" dirty="0">
                <a:hlinkClick r:id="rId3" action="ppaction://hlinksldjump"/>
              </a:rPr>
              <a:t>Introduction to NeqSim for Matlab</a:t>
            </a:r>
            <a:endParaRPr lang="en-US" sz="900" dirty="0"/>
          </a:p>
          <a:p>
            <a:pPr eaLnBrk="1" hangingPunct="1">
              <a:buFont typeface="Arial" charset="0"/>
              <a:buChar char="•"/>
              <a:defRPr/>
            </a:pPr>
            <a:r>
              <a:rPr lang="en-US" sz="900" dirty="0">
                <a:hlinkClick r:id="rId4" action="ppaction://hlinksldjump"/>
              </a:rPr>
              <a:t>Setting up Matlab for first use of NeqSim</a:t>
            </a:r>
            <a:endParaRPr lang="en-US" sz="900" dirty="0"/>
          </a:p>
          <a:p>
            <a:pPr eaLnBrk="1" hangingPunct="1">
              <a:buFont typeface="Arial" charset="0"/>
              <a:buChar char="•"/>
              <a:defRPr/>
            </a:pPr>
            <a:r>
              <a:rPr lang="en-US" sz="900" dirty="0">
                <a:hlinkClick r:id="rId5" action="ppaction://hlinksldjump"/>
              </a:rPr>
              <a:t>Select thermodynamic model, create a fluid and add components</a:t>
            </a:r>
            <a:endParaRPr lang="en-US" sz="900" dirty="0"/>
          </a:p>
          <a:p>
            <a:pPr eaLnBrk="1" hangingPunct="1">
              <a:buFont typeface="Arial" charset="0"/>
              <a:buChar char="•"/>
              <a:defRPr/>
            </a:pPr>
            <a:r>
              <a:rPr lang="en-US" sz="900" dirty="0">
                <a:hlinkClick r:id="rId6" action="ppaction://hlinksldjump"/>
              </a:rPr>
              <a:t>Property calculations for single phase systems</a:t>
            </a:r>
            <a:endParaRPr lang="en-US" sz="900" dirty="0"/>
          </a:p>
          <a:p>
            <a:pPr lvl="1" eaLnBrk="1" hangingPunct="1">
              <a:buFont typeface="Arial" charset="0"/>
              <a:buChar char="−"/>
              <a:defRPr/>
            </a:pPr>
            <a:r>
              <a:rPr lang="en-US" sz="700" dirty="0">
                <a:hlinkClick r:id="rId7" action="ppaction://hlinksldjump"/>
              </a:rPr>
              <a:t>Reading thermodynamic properties </a:t>
            </a:r>
            <a:endParaRPr lang="en-US" sz="700" dirty="0"/>
          </a:p>
          <a:p>
            <a:pPr lvl="1" eaLnBrk="1" hangingPunct="1">
              <a:buFont typeface="Arial" charset="0"/>
              <a:buChar char="−"/>
              <a:defRPr/>
            </a:pPr>
            <a:r>
              <a:rPr lang="en-US" sz="700" dirty="0">
                <a:hlinkClick r:id="rId8" action="ppaction://hlinksldjump"/>
              </a:rPr>
              <a:t>Reading physical properties</a:t>
            </a:r>
            <a:endParaRPr lang="en-US" sz="700" dirty="0"/>
          </a:p>
          <a:p>
            <a:pPr eaLnBrk="1" hangingPunct="1">
              <a:buFont typeface="Arial" charset="0"/>
              <a:buChar char="•"/>
              <a:defRPr/>
            </a:pPr>
            <a:r>
              <a:rPr lang="en-US" sz="900" dirty="0">
                <a:hlinkClick r:id="rId9" action="ppaction://hlinksldjump"/>
              </a:rPr>
              <a:t>Equilibrium flash calculations</a:t>
            </a:r>
            <a:endParaRPr lang="en-US" sz="900" dirty="0"/>
          </a:p>
          <a:p>
            <a:pPr lvl="1" eaLnBrk="1" hangingPunct="1">
              <a:buFont typeface="Arial" charset="0"/>
              <a:buChar char="−"/>
              <a:defRPr/>
            </a:pPr>
            <a:r>
              <a:rPr lang="en-US" sz="700" dirty="0">
                <a:hlinkClick r:id="rId10" action="ppaction://hlinksldjump"/>
              </a:rPr>
              <a:t>Flash calculations: TP, PH, PS, TV</a:t>
            </a:r>
            <a:endParaRPr lang="en-US" sz="700" dirty="0"/>
          </a:p>
          <a:p>
            <a:pPr lvl="1" eaLnBrk="1" hangingPunct="1">
              <a:buFont typeface="Arial" charset="0"/>
              <a:buChar char="−"/>
              <a:defRPr/>
            </a:pPr>
            <a:r>
              <a:rPr lang="en-US" sz="700" dirty="0">
                <a:hlinkClick r:id="rId11" action="ppaction://hlinksldjump"/>
              </a:rPr>
              <a:t>Multiphase flash</a:t>
            </a:r>
            <a:endParaRPr lang="en-US" sz="700" dirty="0"/>
          </a:p>
          <a:p>
            <a:pPr lvl="1" eaLnBrk="1" hangingPunct="1">
              <a:buFont typeface="Arial" charset="0"/>
              <a:buChar char="−"/>
              <a:defRPr/>
            </a:pPr>
            <a:r>
              <a:rPr lang="en-US" sz="700" dirty="0">
                <a:hlinkClick r:id="rId12" action="ppaction://hlinksldjump"/>
              </a:rPr>
              <a:t>Hydrocarbon bubble/dew point, phase envelope</a:t>
            </a:r>
            <a:endParaRPr lang="en-US" sz="700" dirty="0"/>
          </a:p>
          <a:p>
            <a:pPr lvl="1" eaLnBrk="1" hangingPunct="1">
              <a:buFont typeface="Arial" charset="0"/>
              <a:buChar char="−"/>
              <a:defRPr/>
            </a:pPr>
            <a:r>
              <a:rPr lang="en-US" sz="700" dirty="0">
                <a:hlinkClick r:id="rId13" action="ppaction://hlinksldjump"/>
              </a:rPr>
              <a:t>Freezing in hydrocarbon systems (LNG)</a:t>
            </a:r>
            <a:endParaRPr lang="en-US" sz="700" dirty="0"/>
          </a:p>
          <a:p>
            <a:pPr eaLnBrk="1" hangingPunct="1">
              <a:buFont typeface="Arial" charset="0"/>
              <a:buChar char="•"/>
              <a:defRPr/>
            </a:pPr>
            <a:r>
              <a:rPr lang="en-US" sz="900" dirty="0">
                <a:hlinkClick r:id="rId14" action="ppaction://hlinksldjump"/>
              </a:rPr>
              <a:t>Thermodynamic calculations with water</a:t>
            </a:r>
            <a:endParaRPr lang="en-US" sz="900" dirty="0"/>
          </a:p>
          <a:p>
            <a:pPr lvl="1" eaLnBrk="1" hangingPunct="1">
              <a:buFont typeface="Arial" charset="0"/>
              <a:buChar char="−"/>
              <a:defRPr/>
            </a:pPr>
            <a:r>
              <a:rPr lang="en-US" sz="700" dirty="0">
                <a:hlinkClick r:id="rId15" action="ppaction://hlinksldjump"/>
              </a:rPr>
              <a:t>Thermodynamic model selection</a:t>
            </a:r>
            <a:endParaRPr lang="en-US" sz="700" dirty="0"/>
          </a:p>
          <a:p>
            <a:pPr lvl="1" eaLnBrk="1" hangingPunct="1">
              <a:buFont typeface="Arial" charset="0"/>
              <a:buChar char="−"/>
              <a:defRPr/>
            </a:pPr>
            <a:r>
              <a:rPr lang="en-US" sz="700" dirty="0">
                <a:hlinkClick r:id="rId16" action="ppaction://hlinksldjump"/>
              </a:rPr>
              <a:t>Water saturation, water content of a reservoir fluid</a:t>
            </a:r>
            <a:endParaRPr lang="en-US" sz="700" dirty="0"/>
          </a:p>
          <a:p>
            <a:pPr lvl="1" eaLnBrk="1" hangingPunct="1">
              <a:buFont typeface="Arial" charset="0"/>
              <a:buChar char="−"/>
              <a:defRPr/>
            </a:pPr>
            <a:r>
              <a:rPr lang="en-US" sz="700" dirty="0">
                <a:hlinkClick r:id="rId17" action="ppaction://hlinksldjump"/>
              </a:rPr>
              <a:t>Water, ice and hydrate dew points</a:t>
            </a:r>
            <a:endParaRPr lang="en-US" sz="700" dirty="0"/>
          </a:p>
          <a:p>
            <a:pPr eaLnBrk="1" hangingPunct="1">
              <a:buFont typeface="Arial" charset="0"/>
              <a:buChar char="•"/>
              <a:defRPr/>
            </a:pPr>
            <a:r>
              <a:rPr lang="en-US" sz="900" dirty="0">
                <a:hlinkClick r:id="rId18" action="ppaction://hlinksldjump"/>
              </a:rPr>
              <a:t>Thermodynamic calculations with methanol and glycol (TEG, MEG)</a:t>
            </a:r>
            <a:endParaRPr lang="en-US" sz="900" dirty="0"/>
          </a:p>
          <a:p>
            <a:pPr lvl="1" eaLnBrk="1" hangingPunct="1">
              <a:buFont typeface="Arial" charset="0"/>
              <a:buChar char="−"/>
              <a:defRPr/>
            </a:pPr>
            <a:r>
              <a:rPr lang="en-US" sz="700" dirty="0">
                <a:hlinkClick r:id="rId19" action="ppaction://hlinksldjump"/>
              </a:rPr>
              <a:t>Thermodynamic model selection</a:t>
            </a:r>
            <a:endParaRPr lang="en-US" sz="700" dirty="0"/>
          </a:p>
          <a:p>
            <a:pPr lvl="1" eaLnBrk="1" hangingPunct="1">
              <a:buFont typeface="Arial" charset="0"/>
              <a:buChar char="−"/>
              <a:defRPr/>
            </a:pPr>
            <a:r>
              <a:rPr lang="en-US" sz="700" dirty="0">
                <a:hlinkClick r:id="rId20" action="ppaction://hlinksldjump"/>
              </a:rPr>
              <a:t>Phase equilibrium of gas, oil and glycol</a:t>
            </a:r>
            <a:endParaRPr lang="en-US" sz="700" dirty="0"/>
          </a:p>
          <a:p>
            <a:pPr lvl="1">
              <a:buFont typeface="Arial" charset="0"/>
              <a:buChar char="−"/>
              <a:defRPr/>
            </a:pPr>
            <a:r>
              <a:rPr lang="en-US" sz="700" dirty="0">
                <a:hlinkClick r:id="rId17" action="ppaction://hlinksldjump"/>
              </a:rPr>
              <a:t>Ice, solid glycol and complex freezing points</a:t>
            </a:r>
            <a:endParaRPr lang="en-US" sz="700" dirty="0"/>
          </a:p>
          <a:p>
            <a:pPr eaLnBrk="1" hangingPunct="1">
              <a:buFont typeface="Arial" charset="0"/>
              <a:buChar char="•"/>
              <a:defRPr/>
            </a:pPr>
            <a:r>
              <a:rPr lang="en-US" sz="900" dirty="0">
                <a:hlinkClick r:id="rId21" action="ppaction://hlinksldjump"/>
              </a:rPr>
              <a:t>Calculation of thermodynamic, physical and transport properties</a:t>
            </a:r>
            <a:endParaRPr lang="en-US" sz="900" dirty="0"/>
          </a:p>
          <a:p>
            <a:pPr lvl="1" eaLnBrk="1" hangingPunct="1">
              <a:buFont typeface="Arial" charset="0"/>
              <a:buChar char="−"/>
              <a:defRPr/>
            </a:pPr>
            <a:r>
              <a:rPr lang="en-US" sz="700" dirty="0">
                <a:hlinkClick r:id="rId22" action="ppaction://hlinksldjump"/>
              </a:rPr>
              <a:t>Density, Enthalpies, Entropies, etc.</a:t>
            </a:r>
            <a:endParaRPr lang="en-US" sz="700" dirty="0"/>
          </a:p>
          <a:p>
            <a:pPr lvl="1" eaLnBrk="1" hangingPunct="1">
              <a:buFont typeface="Arial" charset="0"/>
              <a:buChar char="−"/>
              <a:defRPr/>
            </a:pPr>
            <a:r>
              <a:rPr lang="en-US" sz="700" dirty="0">
                <a:hlinkClick r:id="rId23" action="ppaction://hlinksldjump"/>
              </a:rPr>
              <a:t>Viscosity, Conductivity</a:t>
            </a:r>
            <a:endParaRPr lang="en-US" sz="700" dirty="0"/>
          </a:p>
          <a:p>
            <a:pPr lvl="1" eaLnBrk="1" hangingPunct="1">
              <a:buFont typeface="Arial" charset="0"/>
              <a:buChar char="−"/>
              <a:defRPr/>
            </a:pPr>
            <a:r>
              <a:rPr lang="en-US" sz="700" dirty="0">
                <a:hlinkClick r:id="rId24" action="ppaction://hlinksldjump"/>
              </a:rPr>
              <a:t>Interfacial tension</a:t>
            </a:r>
            <a:endParaRPr lang="en-US" sz="700" dirty="0"/>
          </a:p>
          <a:p>
            <a:pPr lvl="1" eaLnBrk="1" hangingPunct="1">
              <a:buFont typeface="Arial" charset="0"/>
              <a:buChar char="−"/>
              <a:defRPr/>
            </a:pPr>
            <a:r>
              <a:rPr lang="en-US" sz="700" dirty="0">
                <a:hlinkClick r:id="rId25" action="ppaction://hlinksldjump"/>
              </a:rPr>
              <a:t>Solid adsorption</a:t>
            </a:r>
            <a:endParaRPr lang="en-US" sz="700" dirty="0"/>
          </a:p>
          <a:p>
            <a:pPr lvl="1" eaLnBrk="1" hangingPunct="1">
              <a:buFont typeface="Arial" charset="0"/>
              <a:buChar char="−"/>
              <a:defRPr/>
            </a:pPr>
            <a:r>
              <a:rPr lang="en-US" sz="700" dirty="0">
                <a:hlinkClick r:id="rId26" action="ppaction://hlinksldjump"/>
              </a:rPr>
              <a:t>Diffusion coefficients</a:t>
            </a:r>
            <a:endParaRPr lang="en-US" sz="700" dirty="0"/>
          </a:p>
          <a:p>
            <a:pPr eaLnBrk="1" hangingPunct="1">
              <a:buFont typeface="Arial" charset="0"/>
              <a:buChar char="•"/>
              <a:defRPr/>
            </a:pPr>
            <a:r>
              <a:rPr lang="en-US" sz="900" dirty="0">
                <a:hlinkClick r:id="rId27" action="ppaction://hlinksldjump"/>
              </a:rPr>
              <a:t>Characterization of oils, PVT simulation and reservoir fluid tuning</a:t>
            </a:r>
            <a:endParaRPr lang="en-US" sz="900" dirty="0"/>
          </a:p>
          <a:p>
            <a:pPr lvl="1" eaLnBrk="1" hangingPunct="1">
              <a:buFont typeface="Arial" charset="0"/>
              <a:buChar char="−"/>
              <a:defRPr/>
            </a:pPr>
            <a:r>
              <a:rPr lang="en-US" sz="700" dirty="0">
                <a:hlinkClick r:id="rId28" action="ppaction://hlinksldjump"/>
              </a:rPr>
              <a:t>TBP fractions and model selection</a:t>
            </a:r>
            <a:endParaRPr lang="en-US" sz="700" dirty="0"/>
          </a:p>
          <a:p>
            <a:pPr lvl="1" eaLnBrk="1" hangingPunct="1">
              <a:buFont typeface="Arial" charset="0"/>
              <a:buChar char="−"/>
              <a:defRPr/>
            </a:pPr>
            <a:r>
              <a:rPr lang="en-US" sz="700" dirty="0">
                <a:hlinkClick r:id="rId29" action="ppaction://hlinksldjump"/>
              </a:rPr>
              <a:t>Defining and characterization of a fluid with a plus fractions</a:t>
            </a:r>
            <a:endParaRPr lang="en-US" sz="700" dirty="0"/>
          </a:p>
          <a:p>
            <a:pPr lvl="1" eaLnBrk="1" hangingPunct="1">
              <a:buFont typeface="Arial" charset="0"/>
              <a:buChar char="−"/>
              <a:defRPr/>
            </a:pPr>
            <a:r>
              <a:rPr lang="en-US" sz="700" dirty="0">
                <a:hlinkClick r:id="rId30" action="ppaction://hlinksldjump"/>
              </a:rPr>
              <a:t>PVT simulation</a:t>
            </a:r>
            <a:endParaRPr lang="en-US" sz="700" dirty="0"/>
          </a:p>
          <a:p>
            <a:pPr lvl="1" eaLnBrk="1" hangingPunct="1">
              <a:buFont typeface="Arial" charset="0"/>
              <a:buChar char="−"/>
              <a:defRPr/>
            </a:pPr>
            <a:r>
              <a:rPr lang="en-US" sz="700" dirty="0">
                <a:hlinkClick r:id="rId31" action="ppaction://hlinksldjump"/>
              </a:rPr>
              <a:t>PVT fluid tuning</a:t>
            </a:r>
            <a:endParaRPr lang="en-US" sz="700" dirty="0"/>
          </a:p>
          <a:p>
            <a:pPr eaLnBrk="1" hangingPunct="1">
              <a:buFont typeface="Arial" charset="0"/>
              <a:buChar char="−"/>
              <a:defRPr/>
            </a:pPr>
            <a:r>
              <a:rPr lang="en-US" sz="900" dirty="0"/>
              <a:t>External tools integration</a:t>
            </a:r>
          </a:p>
          <a:p>
            <a:pPr lvl="1" eaLnBrk="1" hangingPunct="1">
              <a:buFont typeface="Arial" charset="0"/>
              <a:buChar char="−"/>
              <a:defRPr/>
            </a:pPr>
            <a:r>
              <a:rPr lang="en-US" sz="700" dirty="0"/>
              <a:t>Generation of OLGA input fluids</a:t>
            </a:r>
          </a:p>
          <a:p>
            <a:pPr lvl="1" eaLnBrk="1" hangingPunct="1">
              <a:buFont typeface="Arial" charset="0"/>
              <a:buChar char="−"/>
              <a:defRPr/>
            </a:pPr>
            <a:r>
              <a:rPr lang="en-US" sz="700" dirty="0"/>
              <a:t>Generation of HYSYS fluids</a:t>
            </a:r>
          </a:p>
          <a:p>
            <a:pPr lvl="1" eaLnBrk="1" hangingPunct="1">
              <a:buFont typeface="Arial" charset="0"/>
              <a:buChar char="−"/>
              <a:defRPr/>
            </a:pPr>
            <a:endParaRPr lang="en-US" sz="1000" dirty="0"/>
          </a:p>
          <a:p>
            <a:pPr eaLnBrk="1" hangingPunct="1">
              <a:buFont typeface="Arial" charset="0"/>
              <a:buChar char="•"/>
              <a:defRPr/>
            </a:pPr>
            <a:endParaRPr lang="en-US" sz="1000" dirty="0"/>
          </a:p>
          <a:p>
            <a:pPr lvl="1" eaLnBrk="1" hangingPunct="1">
              <a:buFont typeface="Arial" charset="0"/>
              <a:buChar char="−"/>
              <a:defRPr/>
            </a:pPr>
            <a:endParaRPr lang="en-US" sz="1000" dirty="0"/>
          </a:p>
          <a:p>
            <a:pPr lvl="1" eaLnBrk="1" hangingPunct="1">
              <a:buFont typeface="Arial" charset="0"/>
              <a:buChar char="−"/>
              <a:defRPr/>
            </a:pPr>
            <a:endParaRPr lang="en-US" sz="1000" dirty="0"/>
          </a:p>
          <a:p>
            <a:pPr lvl="1" eaLnBrk="1" hangingPunct="1">
              <a:buFont typeface="Arial" charset="0"/>
              <a:buChar char="−"/>
              <a:defRPr/>
            </a:pPr>
            <a:endParaRPr lang="en-US" sz="1000" dirty="0"/>
          </a:p>
          <a:p>
            <a:pPr lvl="1" eaLnBrk="1" hangingPunct="1">
              <a:buFont typeface="Arial" charset="0"/>
              <a:buChar char="−"/>
              <a:defRPr/>
            </a:pPr>
            <a:endParaRPr lang="en-US" sz="1100" dirty="0"/>
          </a:p>
          <a:p>
            <a:pPr lvl="1" eaLnBrk="1" hangingPunct="1">
              <a:buFont typeface="Arial" charset="0"/>
              <a:buChar char="−"/>
              <a:defRPr/>
            </a:pPr>
            <a:endParaRPr lang="en-US" sz="1000" dirty="0"/>
          </a:p>
          <a:p>
            <a:pPr lvl="1" eaLnBrk="1" hangingPunct="1">
              <a:buFont typeface="Arial" charset="0"/>
              <a:buChar char="−"/>
              <a:defRPr/>
            </a:pPr>
            <a:endParaRPr lang="en-US" sz="1100" dirty="0"/>
          </a:p>
          <a:p>
            <a:pPr marL="0" indent="0">
              <a:buNone/>
              <a:defRPr/>
            </a:pPr>
            <a:endParaRPr lang="en-US" sz="1200" dirty="0"/>
          </a:p>
          <a:p>
            <a:pPr eaLnBrk="1" hangingPunct="1">
              <a:buFont typeface="Arial" charset="0"/>
              <a:buChar char="•"/>
              <a:defRPr/>
            </a:pPr>
            <a:endParaRPr lang="en-US" sz="1200" dirty="0"/>
          </a:p>
          <a:p>
            <a:pPr eaLnBrk="1" hangingPunct="1">
              <a:buFont typeface="Arial" charset="0"/>
              <a:buChar char="•"/>
              <a:defRPr/>
            </a:pPr>
            <a:endParaRPr lang="en-US" sz="1200" dirty="0"/>
          </a:p>
        </p:txBody>
      </p:sp>
      <p:sp>
        <p:nvSpPr>
          <p:cNvPr id="20486" name="Content Placeholder 4">
            <a:extLst>
              <a:ext uri="{FF2B5EF4-FFF2-40B4-BE49-F238E27FC236}">
                <a16:creationId xmlns:a16="http://schemas.microsoft.com/office/drawing/2014/main" id="{6686276D-6670-4F65-A846-8DA59AD7D4D7}"/>
              </a:ext>
            </a:extLst>
          </p:cNvPr>
          <p:cNvSpPr txBox="1">
            <a:spLocks/>
          </p:cNvSpPr>
          <p:nvPr/>
        </p:nvSpPr>
        <p:spPr bwMode="gray">
          <a:xfrm>
            <a:off x="5275264" y="74613"/>
            <a:ext cx="2803525" cy="5734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marL="182563" indent="-182563">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1pPr>
            <a:lvl2pPr marL="6858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2pPr>
            <a:lvl3pPr marL="11430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3pPr>
            <a:lvl4pPr marL="16002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4pPr>
            <a:lvl5pPr marL="20574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5pPr>
            <a:lvl6pPr marL="25146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6pPr>
            <a:lvl7pPr marL="29718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7pPr>
            <a:lvl8pPr marL="34290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8pPr>
            <a:lvl9pPr marL="38862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9pPr>
          </a:lstStyle>
          <a:p>
            <a:pPr eaLnBrk="1" hangingPunct="1"/>
            <a:r>
              <a:rPr lang="en-US" altLang="en-US" sz="900">
                <a:hlinkClick r:id="rId32" action="ppaction://hlinksldjump"/>
              </a:rPr>
              <a:t>Hydrate equilibrium</a:t>
            </a:r>
            <a:endParaRPr lang="en-US" altLang="en-US" sz="900"/>
          </a:p>
          <a:p>
            <a:pPr lvl="1" eaLnBrk="1" hangingPunct="1"/>
            <a:r>
              <a:rPr lang="en-US" altLang="en-US" sz="700">
                <a:hlinkClick r:id="rId13" action="ppaction://hlinksldjump"/>
              </a:rPr>
              <a:t>Hydrate equilibrium</a:t>
            </a:r>
            <a:endParaRPr lang="en-US" altLang="en-US" sz="700"/>
          </a:p>
          <a:p>
            <a:pPr lvl="1" eaLnBrk="1" hangingPunct="1"/>
            <a:r>
              <a:rPr lang="en-US" altLang="en-US" sz="700">
                <a:hlinkClick r:id="rId33" action="ppaction://hlinksldjump"/>
              </a:rPr>
              <a:t>Inhibitors and hydrate calculations</a:t>
            </a:r>
            <a:endParaRPr lang="en-US" altLang="en-US" sz="700"/>
          </a:p>
          <a:p>
            <a:pPr lvl="1" eaLnBrk="1" hangingPunct="1"/>
            <a:r>
              <a:rPr lang="en-US" altLang="en-US" sz="700">
                <a:hlinkClick r:id="rId34" action="ppaction://hlinksldjump"/>
              </a:rPr>
              <a:t>Hydrate equilibrium and salts</a:t>
            </a:r>
            <a:endParaRPr lang="en-US" altLang="en-US" sz="700"/>
          </a:p>
          <a:p>
            <a:pPr lvl="1" eaLnBrk="1" hangingPunct="1"/>
            <a:r>
              <a:rPr lang="en-US" altLang="en-US" sz="700">
                <a:hlinkClick r:id="rId35" action="ppaction://hlinksldjump"/>
              </a:rPr>
              <a:t>Top of line hydrate equilibrium</a:t>
            </a:r>
            <a:endParaRPr lang="en-US" altLang="en-US" sz="700"/>
          </a:p>
          <a:p>
            <a:pPr eaLnBrk="1" hangingPunct="1"/>
            <a:r>
              <a:rPr lang="en-US" altLang="en-US" sz="900">
                <a:hlinkClick r:id="rId30" action="ppaction://hlinksldjump"/>
              </a:rPr>
              <a:t>Wax and asphaltene calculations</a:t>
            </a:r>
            <a:endParaRPr lang="en-US" altLang="en-US" sz="900"/>
          </a:p>
          <a:p>
            <a:pPr lvl="1" eaLnBrk="1" hangingPunct="1"/>
            <a:r>
              <a:rPr lang="en-US" altLang="en-US" sz="700">
                <a:hlinkClick r:id="rId31" action="ppaction://hlinksldjump"/>
              </a:rPr>
              <a:t>Prediction of wax equilibrium temperature</a:t>
            </a:r>
            <a:endParaRPr lang="en-US" altLang="en-US" sz="700"/>
          </a:p>
          <a:p>
            <a:pPr lvl="1" eaLnBrk="1" hangingPunct="1"/>
            <a:r>
              <a:rPr lang="en-US" altLang="en-US" sz="700">
                <a:hlinkClick r:id="rId36" action="ppaction://hlinksldjump"/>
              </a:rPr>
              <a:t>Prediction of asphaltene content</a:t>
            </a:r>
            <a:endParaRPr lang="en-US" altLang="en-US" sz="700"/>
          </a:p>
          <a:p>
            <a:pPr eaLnBrk="1" hangingPunct="1"/>
            <a:r>
              <a:rPr lang="en-US" altLang="en-US" sz="900"/>
              <a:t>Scale formation</a:t>
            </a:r>
          </a:p>
          <a:p>
            <a:pPr lvl="1" eaLnBrk="1" hangingPunct="1"/>
            <a:r>
              <a:rPr lang="en-US" altLang="en-US" sz="700"/>
              <a:t>Adding salt and ions to fluids</a:t>
            </a:r>
          </a:p>
          <a:p>
            <a:pPr lvl="1" eaLnBrk="1" hangingPunct="1"/>
            <a:r>
              <a:rPr lang="en-US" altLang="en-US" sz="700"/>
              <a:t>Calculation of scale formation and saturation ratio</a:t>
            </a:r>
            <a:endParaRPr lang="nb-NO" altLang="en-US" sz="700"/>
          </a:p>
          <a:p>
            <a:pPr eaLnBrk="1" hangingPunct="1"/>
            <a:r>
              <a:rPr lang="en-US" altLang="en-US" sz="900"/>
              <a:t>Trace components</a:t>
            </a:r>
          </a:p>
          <a:p>
            <a:pPr lvl="1" eaLnBrk="1" hangingPunct="1"/>
            <a:r>
              <a:rPr lang="en-US" altLang="en-US" sz="700"/>
              <a:t>Phase equilibrium of mercury in petroleum fluids</a:t>
            </a:r>
          </a:p>
          <a:p>
            <a:pPr lvl="1" eaLnBrk="1" hangingPunct="1"/>
            <a:r>
              <a:rPr lang="en-US" altLang="en-US" sz="700"/>
              <a:t>Phase equilibrium of sulfur components (H2S, COS; RSH, S8) in petroleum fluids</a:t>
            </a:r>
          </a:p>
          <a:p>
            <a:pPr eaLnBrk="1" hangingPunct="1"/>
            <a:r>
              <a:rPr lang="en-US" altLang="en-US" sz="900"/>
              <a:t>Chemical equilibrium of petroleum fluids</a:t>
            </a:r>
          </a:p>
          <a:p>
            <a:pPr lvl="1" eaLnBrk="1" hangingPunct="1"/>
            <a:r>
              <a:rPr lang="en-US" altLang="en-US" sz="700"/>
              <a:t>Chemical equilibrium in petroleum reservoirs</a:t>
            </a:r>
          </a:p>
          <a:p>
            <a:pPr lvl="1" eaLnBrk="1" hangingPunct="1"/>
            <a:r>
              <a:rPr lang="en-US" altLang="en-US" sz="700"/>
              <a:t>Deposition, phase and chemical and equilibrium in petroleum transport and process (FeS, sulfur, HgS)</a:t>
            </a:r>
          </a:p>
          <a:p>
            <a:pPr lvl="1" eaLnBrk="1" hangingPunct="1"/>
            <a:r>
              <a:rPr lang="en-US" altLang="en-US" sz="700"/>
              <a:t>Equilibrium in combustion processes</a:t>
            </a:r>
          </a:p>
          <a:p>
            <a:pPr eaLnBrk="1" hangingPunct="1"/>
            <a:r>
              <a:rPr lang="en-US" altLang="en-US" sz="900"/>
              <a:t>Thermodynamics of acid gas removal and injection</a:t>
            </a:r>
          </a:p>
          <a:p>
            <a:pPr lvl="1" eaLnBrk="1" hangingPunct="1"/>
            <a:r>
              <a:rPr lang="en-US" altLang="en-US" sz="700"/>
              <a:t>CO2 and H2S solubility in physical solvents</a:t>
            </a:r>
          </a:p>
          <a:p>
            <a:pPr lvl="1" eaLnBrk="1" hangingPunct="1"/>
            <a:r>
              <a:rPr lang="en-US" altLang="en-US" sz="700"/>
              <a:t>CO2 and H2S solubility in chemical solvent/alkanolamines</a:t>
            </a:r>
          </a:p>
          <a:p>
            <a:pPr lvl="1" eaLnBrk="1" hangingPunct="1"/>
            <a:r>
              <a:rPr lang="en-US" altLang="en-US" sz="700"/>
              <a:t>Hydrocarbon solubility in solvents</a:t>
            </a:r>
          </a:p>
          <a:p>
            <a:pPr lvl="1" eaLnBrk="1" hangingPunct="1"/>
            <a:r>
              <a:rPr lang="en-US" altLang="en-US" sz="700"/>
              <a:t>Thermodynamics of membranes for CO2/H2S removal</a:t>
            </a:r>
          </a:p>
          <a:p>
            <a:pPr lvl="1" eaLnBrk="1" hangingPunct="1"/>
            <a:r>
              <a:rPr lang="en-US" altLang="en-US" sz="700"/>
              <a:t>Thermodynamics of cryogenic CO2 removal (freezing/distillation)</a:t>
            </a:r>
          </a:p>
          <a:p>
            <a:pPr lvl="1" eaLnBrk="1" hangingPunct="1"/>
            <a:r>
              <a:rPr lang="en-US" altLang="en-US" sz="700"/>
              <a:t>Water solubility in CO2 and H2S and hydrocarbons</a:t>
            </a:r>
          </a:p>
          <a:p>
            <a:pPr eaLnBrk="1" hangingPunct="1"/>
            <a:r>
              <a:rPr lang="en-US" altLang="en-US" sz="900"/>
              <a:t>Thermodynamics of dehydration processes</a:t>
            </a:r>
          </a:p>
          <a:p>
            <a:pPr lvl="1" eaLnBrk="1" hangingPunct="1"/>
            <a:r>
              <a:rPr lang="en-US" altLang="en-US" sz="700"/>
              <a:t>Thermodynamics of inhibition processes</a:t>
            </a:r>
          </a:p>
          <a:p>
            <a:pPr lvl="1" eaLnBrk="1" hangingPunct="1"/>
            <a:r>
              <a:rPr lang="en-US" altLang="en-US" sz="700"/>
              <a:t>Thermodynamics of absorption of water in glycol</a:t>
            </a:r>
          </a:p>
          <a:p>
            <a:pPr lvl="1" eaLnBrk="1" hangingPunct="1"/>
            <a:r>
              <a:rPr lang="en-US" altLang="en-US" sz="700"/>
              <a:t>Thermodynamics of water adsorption</a:t>
            </a:r>
          </a:p>
        </p:txBody>
      </p:sp>
      <p:sp>
        <p:nvSpPr>
          <p:cNvPr id="8" name="Content Placeholder 4">
            <a:extLst>
              <a:ext uri="{FF2B5EF4-FFF2-40B4-BE49-F238E27FC236}">
                <a16:creationId xmlns:a16="http://schemas.microsoft.com/office/drawing/2014/main" id="{AE33465D-365B-46F7-B72E-B684945AE29B}"/>
              </a:ext>
            </a:extLst>
          </p:cNvPr>
          <p:cNvSpPr txBox="1">
            <a:spLocks/>
          </p:cNvSpPr>
          <p:nvPr/>
        </p:nvSpPr>
        <p:spPr bwMode="gray">
          <a:xfrm>
            <a:off x="8078788" y="7939"/>
            <a:ext cx="2589212" cy="646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marL="182563" indent="-182563" algn="l" rtl="0" eaLnBrk="1" fontAlgn="base" hangingPunct="1">
              <a:lnSpc>
                <a:spcPct val="110000"/>
              </a:lnSpc>
              <a:spcBef>
                <a:spcPct val="0"/>
              </a:spcBef>
              <a:spcAft>
                <a:spcPct val="40000"/>
              </a:spcAft>
              <a:buClr>
                <a:schemeClr val="tx2"/>
              </a:buClr>
              <a:buFont typeface="Arial" charset="0"/>
              <a:buChar char="•"/>
              <a:defRPr>
                <a:solidFill>
                  <a:schemeClr val="tx2"/>
                </a:solidFill>
                <a:latin typeface="+mn-lt"/>
                <a:ea typeface="+mn-ea"/>
                <a:cs typeface="+mn-cs"/>
              </a:defRPr>
            </a:lvl1pPr>
            <a:lvl2pPr marL="685800" indent="-228600" algn="l" rtl="0" eaLnBrk="1" fontAlgn="base" hangingPunct="1">
              <a:lnSpc>
                <a:spcPct val="110000"/>
              </a:lnSpc>
              <a:spcBef>
                <a:spcPct val="0"/>
              </a:spcBef>
              <a:spcAft>
                <a:spcPct val="40000"/>
              </a:spcAft>
              <a:buClr>
                <a:schemeClr val="tx2"/>
              </a:buClr>
              <a:buFont typeface="Arial" charset="0"/>
              <a:buChar char="−"/>
              <a:defRPr>
                <a:solidFill>
                  <a:schemeClr val="tx2"/>
                </a:solidFill>
                <a:latin typeface="+mn-lt"/>
                <a:cs typeface="+mn-cs"/>
              </a:defRPr>
            </a:lvl2pPr>
            <a:lvl3pPr marL="1089025" indent="-200025" algn="l" rtl="0" eaLnBrk="1" fontAlgn="base" hangingPunct="1">
              <a:lnSpc>
                <a:spcPct val="110000"/>
              </a:lnSpc>
              <a:spcBef>
                <a:spcPct val="0"/>
              </a:spcBef>
              <a:spcAft>
                <a:spcPct val="40000"/>
              </a:spcAft>
              <a:buClr>
                <a:schemeClr val="tx2"/>
              </a:buClr>
              <a:buFont typeface="Arial" charset="0"/>
              <a:buChar char="•"/>
              <a:defRPr>
                <a:solidFill>
                  <a:schemeClr val="tx2"/>
                </a:solidFill>
                <a:latin typeface="+mn-lt"/>
                <a:cs typeface="+mn-cs"/>
              </a:defRPr>
            </a:lvl3pPr>
            <a:lvl4pPr marL="1581150" indent="-236538" algn="l" rtl="0" eaLnBrk="1" fontAlgn="base" hangingPunct="1">
              <a:lnSpc>
                <a:spcPct val="110000"/>
              </a:lnSpc>
              <a:spcBef>
                <a:spcPct val="0"/>
              </a:spcBef>
              <a:spcAft>
                <a:spcPct val="40000"/>
              </a:spcAft>
              <a:buClr>
                <a:schemeClr val="tx2"/>
              </a:buClr>
              <a:buFont typeface="Arial" charset="0"/>
              <a:buChar char="−"/>
              <a:defRPr>
                <a:solidFill>
                  <a:schemeClr val="tx2"/>
                </a:solidFill>
                <a:latin typeface="+mn-lt"/>
                <a:cs typeface="+mn-cs"/>
              </a:defRPr>
            </a:lvl4pPr>
            <a:lvl5pPr marL="2009775" indent="-180975" algn="l" rtl="0" eaLnBrk="1" fontAlgn="base" hangingPunct="1">
              <a:lnSpc>
                <a:spcPct val="110000"/>
              </a:lnSpc>
              <a:spcBef>
                <a:spcPct val="0"/>
              </a:spcBef>
              <a:spcAft>
                <a:spcPct val="40000"/>
              </a:spcAft>
              <a:buClr>
                <a:schemeClr val="tx2"/>
              </a:buClr>
              <a:buFont typeface="Arial" charset="0"/>
              <a:buChar char="•"/>
              <a:defRPr>
                <a:solidFill>
                  <a:schemeClr val="tx2"/>
                </a:solidFill>
                <a:latin typeface="+mn-lt"/>
                <a:cs typeface="+mn-cs"/>
              </a:defRPr>
            </a:lvl5pPr>
            <a:lvl6pPr marL="2466975" indent="-180975" algn="l" rtl="0" eaLnBrk="1" fontAlgn="base" hangingPunct="1">
              <a:lnSpc>
                <a:spcPct val="110000"/>
              </a:lnSpc>
              <a:spcBef>
                <a:spcPct val="0"/>
              </a:spcBef>
              <a:spcAft>
                <a:spcPct val="40000"/>
              </a:spcAft>
              <a:buClr>
                <a:schemeClr val="tx2"/>
              </a:buClr>
              <a:buFont typeface="Arial" charset="0"/>
              <a:buChar char="•"/>
              <a:defRPr>
                <a:solidFill>
                  <a:schemeClr val="tx2"/>
                </a:solidFill>
                <a:latin typeface="+mn-lt"/>
                <a:cs typeface="+mn-cs"/>
              </a:defRPr>
            </a:lvl6pPr>
            <a:lvl7pPr marL="2924175" indent="-180975" algn="l" rtl="0" eaLnBrk="1" fontAlgn="base" hangingPunct="1">
              <a:lnSpc>
                <a:spcPct val="110000"/>
              </a:lnSpc>
              <a:spcBef>
                <a:spcPct val="0"/>
              </a:spcBef>
              <a:spcAft>
                <a:spcPct val="40000"/>
              </a:spcAft>
              <a:buClr>
                <a:schemeClr val="tx2"/>
              </a:buClr>
              <a:buFont typeface="Arial" charset="0"/>
              <a:buChar char="•"/>
              <a:defRPr>
                <a:solidFill>
                  <a:schemeClr val="tx2"/>
                </a:solidFill>
                <a:latin typeface="+mn-lt"/>
                <a:cs typeface="+mn-cs"/>
              </a:defRPr>
            </a:lvl7pPr>
            <a:lvl8pPr marL="3381375" indent="-180975" algn="l" rtl="0" eaLnBrk="1" fontAlgn="base" hangingPunct="1">
              <a:lnSpc>
                <a:spcPct val="110000"/>
              </a:lnSpc>
              <a:spcBef>
                <a:spcPct val="0"/>
              </a:spcBef>
              <a:spcAft>
                <a:spcPct val="40000"/>
              </a:spcAft>
              <a:buClr>
                <a:schemeClr val="tx2"/>
              </a:buClr>
              <a:buFont typeface="Arial" charset="0"/>
              <a:buChar char="•"/>
              <a:defRPr>
                <a:solidFill>
                  <a:schemeClr val="tx2"/>
                </a:solidFill>
                <a:latin typeface="+mn-lt"/>
                <a:cs typeface="+mn-cs"/>
              </a:defRPr>
            </a:lvl8pPr>
            <a:lvl9pPr marL="3838575" indent="-180975" algn="l" rtl="0" eaLnBrk="1" fontAlgn="base" hangingPunct="1">
              <a:lnSpc>
                <a:spcPct val="110000"/>
              </a:lnSpc>
              <a:spcBef>
                <a:spcPct val="0"/>
              </a:spcBef>
              <a:spcAft>
                <a:spcPct val="40000"/>
              </a:spcAft>
              <a:buClr>
                <a:schemeClr val="tx2"/>
              </a:buClr>
              <a:buFont typeface="Arial" charset="0"/>
              <a:buChar char="•"/>
              <a:defRPr>
                <a:solidFill>
                  <a:schemeClr val="tx2"/>
                </a:solidFill>
                <a:latin typeface="+mn-lt"/>
                <a:cs typeface="+mn-cs"/>
              </a:defRPr>
            </a:lvl9pPr>
          </a:lstStyle>
          <a:p>
            <a:pPr>
              <a:defRPr/>
            </a:pPr>
            <a:r>
              <a:rPr lang="en-US" sz="900" dirty="0"/>
              <a:t>Fluid flow</a:t>
            </a:r>
          </a:p>
          <a:p>
            <a:pPr lvl="1">
              <a:defRPr/>
            </a:pPr>
            <a:r>
              <a:rPr lang="en-US" sz="700" dirty="0"/>
              <a:t>One phase pipe flow</a:t>
            </a:r>
          </a:p>
          <a:p>
            <a:pPr lvl="1">
              <a:defRPr/>
            </a:pPr>
            <a:r>
              <a:rPr lang="en-US" sz="700" dirty="0"/>
              <a:t>Two phase pipe flow</a:t>
            </a:r>
          </a:p>
          <a:p>
            <a:pPr>
              <a:defRPr/>
            </a:pPr>
            <a:r>
              <a:rPr lang="en-US" sz="900" dirty="0">
                <a:hlinkClick r:id="rId37" action="ppaction://hlinksldjump"/>
              </a:rPr>
              <a:t>Non-equilibrium calculations</a:t>
            </a:r>
            <a:endParaRPr lang="en-US" sz="900" dirty="0"/>
          </a:p>
          <a:p>
            <a:pPr lvl="1">
              <a:defRPr/>
            </a:pPr>
            <a:r>
              <a:rPr lang="en-US" sz="700" dirty="0">
                <a:hlinkClick r:id="rId38" action="ppaction://hlinksldjump"/>
              </a:rPr>
              <a:t>Simulating two-phase non equilibrium processes</a:t>
            </a:r>
            <a:endParaRPr lang="en-US" sz="600" dirty="0"/>
          </a:p>
          <a:p>
            <a:pPr lvl="1">
              <a:defRPr/>
            </a:pPr>
            <a:r>
              <a:rPr lang="en-US" sz="700" dirty="0">
                <a:hlinkClick r:id="rId39" action="ppaction://hlinksldjump"/>
              </a:rPr>
              <a:t>Simulating total liquid evaporation processes</a:t>
            </a:r>
            <a:endParaRPr lang="en-US" sz="700" dirty="0"/>
          </a:p>
          <a:p>
            <a:pPr lvl="1">
              <a:defRPr/>
            </a:pPr>
            <a:r>
              <a:rPr lang="en-US" sz="700" dirty="0">
                <a:hlinkClick r:id="rId40" action="ppaction://hlinksldjump"/>
              </a:rPr>
              <a:t>Simulating nucleation and droplet growth</a:t>
            </a:r>
            <a:endParaRPr lang="en-US" sz="700" dirty="0"/>
          </a:p>
          <a:p>
            <a:pPr marL="125413" indent="-171450">
              <a:defRPr/>
            </a:pPr>
            <a:r>
              <a:rPr lang="en-US" sz="900" dirty="0">
                <a:hlinkClick r:id="rId37" action="ppaction://hlinksldjump"/>
              </a:rPr>
              <a:t>Calculation of gas quality properties</a:t>
            </a:r>
            <a:endParaRPr lang="en-US" sz="900" dirty="0"/>
          </a:p>
          <a:p>
            <a:pPr lvl="1">
              <a:defRPr/>
            </a:pPr>
            <a:r>
              <a:rPr lang="en-US" sz="700" dirty="0">
                <a:hlinkClick r:id="rId38" action="ppaction://hlinksldjump"/>
              </a:rPr>
              <a:t>GCV, WI and relative density calculations (ISO6969)</a:t>
            </a:r>
            <a:endParaRPr lang="en-US" sz="700" dirty="0"/>
          </a:p>
          <a:p>
            <a:pPr lvl="1">
              <a:defRPr/>
            </a:pPr>
            <a:r>
              <a:rPr lang="en-US" sz="700" dirty="0"/>
              <a:t>Gas density (AGA8) (ISO2132)</a:t>
            </a:r>
          </a:p>
          <a:p>
            <a:pPr lvl="1">
              <a:defRPr/>
            </a:pPr>
            <a:r>
              <a:rPr lang="en-US" sz="700" dirty="0">
                <a:hlinkClick r:id="rId39" action="ppaction://hlinksldjump"/>
              </a:rPr>
              <a:t>Calculating water dew point (ISO 5198)</a:t>
            </a:r>
            <a:endParaRPr lang="en-US" sz="700" dirty="0"/>
          </a:p>
          <a:p>
            <a:pPr lvl="1">
              <a:defRPr/>
            </a:pPr>
            <a:r>
              <a:rPr lang="en-US" sz="700" dirty="0"/>
              <a:t>Liquid density (</a:t>
            </a:r>
            <a:r>
              <a:rPr lang="en-US" sz="700" dirty="0" err="1"/>
              <a:t>Costald</a:t>
            </a:r>
            <a:r>
              <a:rPr lang="en-US" sz="700" dirty="0"/>
              <a:t>) (ISO5198)</a:t>
            </a:r>
            <a:endParaRPr lang="en-US" sz="900" dirty="0">
              <a:hlinkClick r:id="rId41" action="ppaction://hlinksldjump"/>
            </a:endParaRPr>
          </a:p>
          <a:p>
            <a:pPr>
              <a:defRPr/>
            </a:pPr>
            <a:r>
              <a:rPr lang="en-US" sz="900" dirty="0">
                <a:hlinkClick r:id="rId41" action="ppaction://hlinksldjump"/>
              </a:rPr>
              <a:t>Process simulation</a:t>
            </a:r>
            <a:endParaRPr lang="en-US" sz="900" dirty="0"/>
          </a:p>
          <a:p>
            <a:pPr lvl="1">
              <a:defRPr/>
            </a:pPr>
            <a:r>
              <a:rPr lang="en-US" sz="700" dirty="0">
                <a:hlinkClick r:id="rId42" action="ppaction://hlinksldjump"/>
              </a:rPr>
              <a:t>Creating streams</a:t>
            </a:r>
            <a:endParaRPr lang="en-US" sz="700" dirty="0"/>
          </a:p>
          <a:p>
            <a:pPr lvl="1">
              <a:defRPr/>
            </a:pPr>
            <a:r>
              <a:rPr lang="en-US" sz="700" dirty="0"/>
              <a:t>Process equipment</a:t>
            </a:r>
          </a:p>
          <a:p>
            <a:pPr lvl="2">
              <a:defRPr/>
            </a:pPr>
            <a:r>
              <a:rPr lang="en-US" sz="700" dirty="0">
                <a:hlinkClick r:id="rId43" action="ppaction://hlinksldjump"/>
              </a:rPr>
              <a:t>Valves</a:t>
            </a:r>
            <a:endParaRPr lang="en-US" sz="700" dirty="0"/>
          </a:p>
          <a:p>
            <a:pPr lvl="2">
              <a:defRPr/>
            </a:pPr>
            <a:r>
              <a:rPr lang="en-US" sz="700" dirty="0">
                <a:hlinkClick r:id="rId44" action="ppaction://hlinksldjump"/>
              </a:rPr>
              <a:t>Separators and scrubbers</a:t>
            </a:r>
            <a:endParaRPr lang="en-US" sz="700" dirty="0"/>
          </a:p>
          <a:p>
            <a:pPr lvl="2">
              <a:defRPr/>
            </a:pPr>
            <a:r>
              <a:rPr lang="en-US" sz="700" dirty="0">
                <a:hlinkClick r:id="rId45" action="ppaction://hlinksldjump"/>
              </a:rPr>
              <a:t>Compressors and pumps</a:t>
            </a:r>
            <a:endParaRPr lang="en-US" sz="700" dirty="0"/>
          </a:p>
          <a:p>
            <a:pPr lvl="2">
              <a:defRPr/>
            </a:pPr>
            <a:r>
              <a:rPr lang="en-US" sz="700" dirty="0">
                <a:hlinkClick r:id="rId46" action="ppaction://hlinksldjump"/>
              </a:rPr>
              <a:t>Heat exchangers</a:t>
            </a:r>
            <a:endParaRPr lang="en-US" sz="700" dirty="0"/>
          </a:p>
          <a:p>
            <a:pPr lvl="2">
              <a:defRPr/>
            </a:pPr>
            <a:r>
              <a:rPr lang="en-US" sz="700" dirty="0">
                <a:hlinkClick r:id="rId47" action="ppaction://hlinksldjump"/>
              </a:rPr>
              <a:t>Mixers</a:t>
            </a:r>
            <a:endParaRPr lang="en-US" sz="700" dirty="0"/>
          </a:p>
          <a:p>
            <a:pPr lvl="1">
              <a:defRPr/>
            </a:pPr>
            <a:r>
              <a:rPr lang="en-US" sz="700" dirty="0">
                <a:hlinkClick r:id="rId48" action="ppaction://hlinksldjump"/>
              </a:rPr>
              <a:t>Recirculation streams</a:t>
            </a:r>
            <a:endParaRPr lang="en-US" sz="700" dirty="0"/>
          </a:p>
          <a:p>
            <a:pPr lvl="1">
              <a:defRPr/>
            </a:pPr>
            <a:r>
              <a:rPr lang="en-US" sz="700" dirty="0"/>
              <a:t>Pipelines (one-phase, two phase, multiphase)</a:t>
            </a:r>
          </a:p>
          <a:p>
            <a:pPr lvl="1">
              <a:defRPr/>
            </a:pPr>
            <a:r>
              <a:rPr lang="en-US" sz="700" dirty="0"/>
              <a:t>Absorber and distillation columns</a:t>
            </a:r>
          </a:p>
          <a:p>
            <a:pPr lvl="1">
              <a:defRPr/>
            </a:pPr>
            <a:r>
              <a:rPr lang="en-US" sz="700" dirty="0"/>
              <a:t>Working with process modules</a:t>
            </a:r>
          </a:p>
          <a:p>
            <a:pPr>
              <a:defRPr/>
            </a:pPr>
            <a:r>
              <a:rPr lang="en-US" sz="900" dirty="0"/>
              <a:t>Process design</a:t>
            </a:r>
          </a:p>
          <a:p>
            <a:pPr lvl="1">
              <a:defRPr/>
            </a:pPr>
            <a:r>
              <a:rPr lang="en-US" sz="700" dirty="0"/>
              <a:t>Pipeline design</a:t>
            </a:r>
          </a:p>
          <a:p>
            <a:pPr lvl="1">
              <a:defRPr/>
            </a:pPr>
            <a:r>
              <a:rPr lang="en-US" sz="700" dirty="0"/>
              <a:t>Design of process units (static equipment, rotary equipment, etc.)</a:t>
            </a:r>
          </a:p>
          <a:p>
            <a:pPr lvl="1">
              <a:defRPr/>
            </a:pPr>
            <a:r>
              <a:rPr lang="en-US" sz="700" dirty="0"/>
              <a:t>Designing a gas process plant</a:t>
            </a:r>
          </a:p>
          <a:p>
            <a:pPr lvl="1">
              <a:defRPr/>
            </a:pPr>
            <a:r>
              <a:rPr lang="en-US" sz="700" dirty="0"/>
              <a:t>Estimation of plot space and weight</a:t>
            </a:r>
          </a:p>
          <a:p>
            <a:pPr>
              <a:defRPr/>
            </a:pPr>
            <a:r>
              <a:rPr lang="en-US" sz="800" dirty="0"/>
              <a:t>Process economy </a:t>
            </a:r>
          </a:p>
          <a:p>
            <a:pPr lvl="1">
              <a:defRPr/>
            </a:pPr>
            <a:r>
              <a:rPr lang="en-US" sz="700" dirty="0"/>
              <a:t>Cost estimation in NeqSim</a:t>
            </a:r>
          </a:p>
          <a:p>
            <a:pPr lvl="1">
              <a:defRPr/>
            </a:pPr>
            <a:r>
              <a:rPr lang="en-US" sz="700" dirty="0"/>
              <a:t>Estimation of CAPEX and OPEX</a:t>
            </a:r>
          </a:p>
          <a:p>
            <a:pPr>
              <a:defRPr/>
            </a:pPr>
            <a:r>
              <a:rPr lang="en-US" sz="800" dirty="0"/>
              <a:t>Advanced</a:t>
            </a:r>
          </a:p>
          <a:p>
            <a:pPr lvl="1">
              <a:defRPr/>
            </a:pPr>
            <a:r>
              <a:rPr lang="en-US" sz="700" dirty="0"/>
              <a:t>Thermodynamic parameter fitting</a:t>
            </a:r>
          </a:p>
          <a:p>
            <a:pPr>
              <a:defRPr/>
            </a:pPr>
            <a:endParaRPr lang="en-US" sz="1400" dirty="0"/>
          </a:p>
        </p:txBody>
      </p:sp>
    </p:spTree>
    <p:extLst>
      <p:ext uri="{BB962C8B-B14F-4D97-AF65-F5344CB8AC3E}">
        <p14:creationId xmlns:p14="http://schemas.microsoft.com/office/powerpoint/2010/main" val="19166687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a:extLst>
              <a:ext uri="{FF2B5EF4-FFF2-40B4-BE49-F238E27FC236}">
                <a16:creationId xmlns:a16="http://schemas.microsoft.com/office/drawing/2014/main" id="{04FC5FDB-D4CD-4043-B942-D5BA7B8895F5}"/>
              </a:ext>
            </a:extLst>
          </p:cNvPr>
          <p:cNvSpPr>
            <a:spLocks noGrp="1" noChangeArrowheads="1"/>
          </p:cNvSpPr>
          <p:nvPr>
            <p:ph type="title"/>
          </p:nvPr>
        </p:nvSpPr>
        <p:spPr/>
        <p:txBody>
          <a:bodyPr/>
          <a:lstStyle/>
          <a:p>
            <a:r>
              <a:rPr lang="en-US" altLang="en-US" sz="2800"/>
              <a:t>Thermodynamic model selection for mixtures containing water</a:t>
            </a:r>
            <a:endParaRPr lang="en-GB" altLang="en-US" sz="2800"/>
          </a:p>
        </p:txBody>
      </p:sp>
      <p:sp>
        <p:nvSpPr>
          <p:cNvPr id="40963" name="Content Placeholder 2">
            <a:extLst>
              <a:ext uri="{FF2B5EF4-FFF2-40B4-BE49-F238E27FC236}">
                <a16:creationId xmlns:a16="http://schemas.microsoft.com/office/drawing/2014/main" id="{682FA113-E6C0-4938-A0AC-AE22E4521909}"/>
              </a:ext>
            </a:extLst>
          </p:cNvPr>
          <p:cNvSpPr>
            <a:spLocks noGrp="1" noChangeArrowheads="1"/>
          </p:cNvSpPr>
          <p:nvPr>
            <p:ph idx="1"/>
          </p:nvPr>
        </p:nvSpPr>
        <p:spPr>
          <a:xfrm>
            <a:off x="1793876" y="1419225"/>
            <a:ext cx="8640763" cy="4318000"/>
          </a:xfrm>
        </p:spPr>
        <p:txBody>
          <a:bodyPr/>
          <a:lstStyle/>
          <a:p>
            <a:r>
              <a:rPr lang="nb-NO" altLang="en-US"/>
              <a:t>During the last 15 years advanced and more accurate models have been developed for thermodynamic calulcations involving polar components.</a:t>
            </a:r>
          </a:p>
          <a:p>
            <a:r>
              <a:rPr lang="nb-NO" altLang="en-US"/>
              <a:t>Statoil has been active in the development of the CPA-EoS (cubic plus assciation)</a:t>
            </a:r>
          </a:p>
          <a:p>
            <a:r>
              <a:rPr lang="nb-NO" altLang="en-US"/>
              <a:t>The CPA-EoS is the recomended thermodunamic model i Statoil for doing calculations such as:</a:t>
            </a:r>
          </a:p>
          <a:p>
            <a:pPr lvl="1"/>
            <a:r>
              <a:rPr lang="nb-NO" altLang="en-US"/>
              <a:t>Water content of gas and oil</a:t>
            </a:r>
          </a:p>
          <a:p>
            <a:pPr lvl="1"/>
            <a:r>
              <a:rPr lang="nb-NO" altLang="en-US"/>
              <a:t>Hydrate equilibrium in complex fluid mixtures (eg. low water content fluids)</a:t>
            </a:r>
          </a:p>
          <a:p>
            <a:pPr lvl="1"/>
            <a:r>
              <a:rPr lang="nb-NO" altLang="en-US"/>
              <a:t>Distribution of chemicals (such as glycols) in gas and oil</a:t>
            </a:r>
          </a:p>
          <a:p>
            <a:r>
              <a:rPr lang="nb-NO" altLang="en-US"/>
              <a:t>The CPA-model is selected by specifying the model: </a:t>
            </a:r>
            <a:br>
              <a:rPr lang="nb-NO" altLang="en-US"/>
            </a:br>
            <a:r>
              <a:rPr lang="nb-NO" altLang="en-US"/>
              <a:t>  </a:t>
            </a:r>
            <a:r>
              <a:rPr lang="en-US" altLang="en-US" sz="1400" i="1"/>
              <a:t>thermo(‘cpa’, temperature, pressure)</a:t>
            </a:r>
          </a:p>
          <a:p>
            <a:r>
              <a:rPr lang="en-US" altLang="en-US" i="1"/>
              <a:t>By specifying the mixing rule choice as number 9, the classic mixing rule with temperature dependent kij is used</a:t>
            </a:r>
          </a:p>
          <a:p>
            <a:endParaRPr lang="en-GB" altLang="en-US"/>
          </a:p>
        </p:txBody>
      </p:sp>
    </p:spTree>
    <p:extLst>
      <p:ext uri="{BB962C8B-B14F-4D97-AF65-F5344CB8AC3E}">
        <p14:creationId xmlns:p14="http://schemas.microsoft.com/office/powerpoint/2010/main" val="10002178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a:extLst>
              <a:ext uri="{FF2B5EF4-FFF2-40B4-BE49-F238E27FC236}">
                <a16:creationId xmlns:a16="http://schemas.microsoft.com/office/drawing/2014/main" id="{277D41BA-339E-451F-9A84-17DF81446E2B}"/>
              </a:ext>
            </a:extLst>
          </p:cNvPr>
          <p:cNvSpPr>
            <a:spLocks noGrp="1" noChangeArrowheads="1"/>
          </p:cNvSpPr>
          <p:nvPr>
            <p:ph type="title"/>
          </p:nvPr>
        </p:nvSpPr>
        <p:spPr>
          <a:xfrm>
            <a:off x="1776413" y="252413"/>
            <a:ext cx="8640762" cy="704850"/>
          </a:xfrm>
        </p:spPr>
        <p:txBody>
          <a:bodyPr/>
          <a:lstStyle/>
          <a:p>
            <a:pPr marL="342900" indent="-342900"/>
            <a:r>
              <a:rPr lang="en-US" altLang="en-US" sz="2800"/>
              <a:t>Water saturation –</a:t>
            </a:r>
            <a:br>
              <a:rPr lang="en-US" altLang="en-US" sz="2800"/>
            </a:br>
            <a:r>
              <a:rPr lang="en-US" altLang="en-US" sz="2800"/>
              <a:t>calculating water content of a reservoir fluid</a:t>
            </a:r>
            <a:endParaRPr lang="en-GB" altLang="en-US" sz="8800"/>
          </a:p>
        </p:txBody>
      </p:sp>
      <p:sp>
        <p:nvSpPr>
          <p:cNvPr id="41987" name="Content Placeholder 2">
            <a:extLst>
              <a:ext uri="{FF2B5EF4-FFF2-40B4-BE49-F238E27FC236}">
                <a16:creationId xmlns:a16="http://schemas.microsoft.com/office/drawing/2014/main" id="{25BB31FA-B80B-434B-8EC6-18A5AD093E93}"/>
              </a:ext>
            </a:extLst>
          </p:cNvPr>
          <p:cNvSpPr>
            <a:spLocks noGrp="1" noChangeArrowheads="1"/>
          </p:cNvSpPr>
          <p:nvPr>
            <p:ph idx="1"/>
          </p:nvPr>
        </p:nvSpPr>
        <p:spPr>
          <a:xfrm>
            <a:off x="1725613" y="1274764"/>
            <a:ext cx="8640762" cy="809625"/>
          </a:xfrm>
        </p:spPr>
        <p:txBody>
          <a:bodyPr/>
          <a:lstStyle/>
          <a:p>
            <a:r>
              <a:rPr lang="nb-NO" altLang="en-US" sz="1400"/>
              <a:t>Saturating of a gas with water is done using the function </a:t>
            </a:r>
            <a:r>
              <a:rPr lang="nb-NO" altLang="en-US" sz="1400" i="1"/>
              <a:t>saturateWithWater(fluidName)</a:t>
            </a:r>
          </a:p>
          <a:p>
            <a:r>
              <a:rPr lang="nb-NO" altLang="en-US" sz="1400" i="1"/>
              <a:t>The fluid will be saturated with water at current temperature and pressure of the fluid</a:t>
            </a:r>
            <a:endParaRPr lang="en-GB" altLang="en-US" sz="1400" i="1"/>
          </a:p>
        </p:txBody>
      </p:sp>
      <p:sp>
        <p:nvSpPr>
          <p:cNvPr id="6" name="TextBox 5">
            <a:extLst>
              <a:ext uri="{FF2B5EF4-FFF2-40B4-BE49-F238E27FC236}">
                <a16:creationId xmlns:a16="http://schemas.microsoft.com/office/drawing/2014/main" id="{5D062026-7799-436B-8825-3F413E1FE19F}"/>
              </a:ext>
            </a:extLst>
          </p:cNvPr>
          <p:cNvSpPr txBox="1"/>
          <p:nvPr/>
        </p:nvSpPr>
        <p:spPr>
          <a:xfrm>
            <a:off x="1949450" y="3241675"/>
            <a:ext cx="6999288" cy="2400300"/>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reservoirPressure</a:t>
            </a:r>
            <a:r>
              <a:rPr lang="en-US" sz="1000" i="1" dirty="0">
                <a:latin typeface="Arial" charset="0"/>
                <a:cs typeface="Arial" charset="0"/>
              </a:rPr>
              <a:t> = 210.0;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err="1">
                <a:latin typeface="Arial" charset="0"/>
                <a:cs typeface="Arial" charset="0"/>
              </a:rPr>
              <a:t>treservoirTemperature</a:t>
            </a:r>
            <a:r>
              <a:rPr lang="en-US" sz="1000" i="1" dirty="0">
                <a:latin typeface="Arial" charset="0"/>
                <a:cs typeface="Arial" charset="0"/>
              </a:rPr>
              <a:t> = 373.15;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cpa</a:t>
            </a:r>
            <a:r>
              <a:rPr lang="en-US" sz="1000" i="1" dirty="0">
                <a:latin typeface="Arial" charset="0"/>
                <a:cs typeface="Arial" charset="0"/>
              </a:rPr>
              <a:t>', </a:t>
            </a:r>
            <a:r>
              <a:rPr lang="en-US" sz="1000" i="1" dirty="0" err="1">
                <a:latin typeface="Arial" charset="0"/>
                <a:cs typeface="Arial" charset="0"/>
              </a:rPr>
              <a:t>treservoirTemperature</a:t>
            </a:r>
            <a:r>
              <a:rPr lang="en-US" sz="1000" i="1" dirty="0">
                <a:latin typeface="Arial" charset="0"/>
                <a:cs typeface="Arial" charset="0"/>
              </a:rPr>
              <a:t> , </a:t>
            </a:r>
            <a:r>
              <a:rPr lang="en-US" sz="1000" i="1" dirty="0" err="1">
                <a:latin typeface="Arial" charset="0"/>
                <a:cs typeface="Arial" charset="0"/>
              </a:rPr>
              <a:t>reservoirPressure</a:t>
            </a:r>
            <a:r>
              <a:rPr lang="en-US" sz="1000" i="1" dirty="0">
                <a:latin typeface="Arial" charset="0"/>
                <a:cs typeface="Arial" charset="0"/>
              </a:rPr>
              <a:t> ); 	% using the CPA-</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3.0); </a:t>
            </a:r>
          </a:p>
          <a:p>
            <a:pPr eaLnBrk="1" hangingPunct="1">
              <a:defRPr/>
            </a:pPr>
            <a:r>
              <a:rPr lang="en-US" sz="1000" i="1" dirty="0">
                <a:latin typeface="Arial" charset="0"/>
                <a:cs typeface="Arial" charset="0"/>
              </a:rPr>
              <a:t>luid_1.addComponent('methane', 90.0);       		</a:t>
            </a:r>
          </a:p>
          <a:p>
            <a:pPr eaLnBrk="1" hangingPunct="1">
              <a:defRPr/>
            </a:pPr>
            <a:r>
              <a:rPr lang="en-US" sz="1000" i="1" dirty="0">
                <a:latin typeface="Arial" charset="0"/>
                <a:cs typeface="Arial" charset="0"/>
              </a:rPr>
              <a:t>fluid_1.addComponent(‘ethane', 5.0); 		</a:t>
            </a:r>
          </a:p>
          <a:p>
            <a:pPr eaLnBrk="1" hangingPunct="1">
              <a:defRPr/>
            </a:pPr>
            <a:r>
              <a:rPr lang="en-US" sz="1000" i="1" dirty="0">
                <a:latin typeface="Arial" charset="0"/>
                <a:cs typeface="Arial" charset="0"/>
              </a:rPr>
              <a:t>fluid_1.addComponent(‘propane', 3.0);     	 	</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fluid_1.setMixingRule(9);           			% using classic mixing rule with temperature dep. </a:t>
            </a:r>
            <a:r>
              <a:rPr lang="en-US" sz="1000" i="1" dirty="0" err="1">
                <a:latin typeface="Arial" charset="0"/>
                <a:cs typeface="Arial" charset="0"/>
              </a:rPr>
              <a:t>kij</a:t>
            </a:r>
            <a:endParaRPr lang="en-US" sz="1000" i="1" dirty="0">
              <a:solidFill>
                <a:srgbClr val="FF0000"/>
              </a:solidFill>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nb-NO" sz="1000" dirty="0" err="1">
                <a:latin typeface="Arial" charset="0"/>
                <a:cs typeface="Arial" charset="0"/>
              </a:rPr>
              <a:t>saturateWithWater</a:t>
            </a:r>
            <a:r>
              <a:rPr lang="en-US" sz="1000" i="1" dirty="0">
                <a:latin typeface="Arial" charset="0"/>
                <a:cs typeface="Arial" charset="0"/>
              </a:rPr>
              <a:t>(fluid_1)			% saturating the gas with water</a:t>
            </a:r>
          </a:p>
        </p:txBody>
      </p:sp>
    </p:spTree>
    <p:extLst>
      <p:ext uri="{BB962C8B-B14F-4D97-AF65-F5344CB8AC3E}">
        <p14:creationId xmlns:p14="http://schemas.microsoft.com/office/powerpoint/2010/main" val="22182192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FBB3574F-B1B4-40D2-81EE-B91D48D39F70}"/>
              </a:ext>
            </a:extLst>
          </p:cNvPr>
          <p:cNvSpPr>
            <a:spLocks noGrp="1" noChangeArrowheads="1"/>
          </p:cNvSpPr>
          <p:nvPr>
            <p:ph type="title"/>
          </p:nvPr>
        </p:nvSpPr>
        <p:spPr>
          <a:xfrm>
            <a:off x="1776413" y="252413"/>
            <a:ext cx="8640762" cy="849312"/>
          </a:xfrm>
        </p:spPr>
        <p:txBody>
          <a:bodyPr/>
          <a:lstStyle/>
          <a:p>
            <a:pPr marL="342900" indent="-342900"/>
            <a:r>
              <a:rPr lang="en-US" altLang="en-US" sz="2800"/>
              <a:t>Water, ice and hydrate dew points</a:t>
            </a:r>
            <a:endParaRPr lang="en-GB" altLang="en-US" sz="8800"/>
          </a:p>
        </p:txBody>
      </p:sp>
      <p:sp>
        <p:nvSpPr>
          <p:cNvPr id="43011" name="Content Placeholder 2">
            <a:extLst>
              <a:ext uri="{FF2B5EF4-FFF2-40B4-BE49-F238E27FC236}">
                <a16:creationId xmlns:a16="http://schemas.microsoft.com/office/drawing/2014/main" id="{3EF3BE87-5126-46E3-A511-86D3E6A4E366}"/>
              </a:ext>
            </a:extLst>
          </p:cNvPr>
          <p:cNvSpPr>
            <a:spLocks noGrp="1" noChangeArrowheads="1"/>
          </p:cNvSpPr>
          <p:nvPr>
            <p:ph idx="1"/>
          </p:nvPr>
        </p:nvSpPr>
        <p:spPr>
          <a:xfrm>
            <a:off x="1784351" y="1350963"/>
            <a:ext cx="8640763" cy="4318000"/>
          </a:xfrm>
        </p:spPr>
        <p:txBody>
          <a:bodyPr/>
          <a:lstStyle/>
          <a:p>
            <a:r>
              <a:rPr lang="nb-NO" altLang="en-US"/>
              <a:t>In the natral gas industry we normally define the water dew point as the first water rich phase that drops out of a gas. This can be  aqueous water, ice or gas hydrate.</a:t>
            </a:r>
          </a:p>
          <a:p>
            <a:r>
              <a:rPr lang="nb-NO" altLang="en-US"/>
              <a:t>The calculation of water dew points are done using the mehods</a:t>
            </a:r>
          </a:p>
          <a:p>
            <a:pPr lvl="1"/>
            <a:r>
              <a:rPr lang="nb-NO" altLang="en-US"/>
              <a:t>waterDewt(fluidName) – for aqueous dew point</a:t>
            </a:r>
          </a:p>
          <a:p>
            <a:pPr lvl="1"/>
            <a:r>
              <a:rPr lang="nb-NO" altLang="en-US"/>
              <a:t>hydt(fluidName) – for natural gas hydrate formation</a:t>
            </a:r>
          </a:p>
          <a:p>
            <a:pPr lvl="1"/>
            <a:r>
              <a:rPr lang="nb-NO" altLang="en-US"/>
              <a:t>Freezt(fluidName, ‘water’) – for checking ice formation temperature</a:t>
            </a:r>
            <a:endParaRPr lang="en-GB" altLang="en-US"/>
          </a:p>
        </p:txBody>
      </p:sp>
      <p:sp>
        <p:nvSpPr>
          <p:cNvPr id="6" name="TextBox 5">
            <a:extLst>
              <a:ext uri="{FF2B5EF4-FFF2-40B4-BE49-F238E27FC236}">
                <a16:creationId xmlns:a16="http://schemas.microsoft.com/office/drawing/2014/main" id="{B32E61DA-0509-46C1-A2BF-BC6C365B0BC2}"/>
              </a:ext>
            </a:extLst>
          </p:cNvPr>
          <p:cNvSpPr txBox="1"/>
          <p:nvPr/>
        </p:nvSpPr>
        <p:spPr>
          <a:xfrm>
            <a:off x="1949450" y="3984625"/>
            <a:ext cx="6999288" cy="1016000"/>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endParaRPr lang="nb-NO" sz="1000" i="1" dirty="0">
              <a:latin typeface="Arial" charset="0"/>
              <a:cs typeface="Arial" charset="0"/>
            </a:endParaRPr>
          </a:p>
          <a:p>
            <a:pPr eaLnBrk="1" hangingPunct="1">
              <a:defRPr/>
            </a:pPr>
            <a:r>
              <a:rPr lang="nb-NO" sz="1000" i="1" dirty="0" err="1">
                <a:latin typeface="Arial" charset="0"/>
                <a:cs typeface="Arial" charset="0"/>
              </a:rPr>
              <a:t>waterDewt</a:t>
            </a:r>
            <a:r>
              <a:rPr lang="nb-NO" sz="1000" i="1" dirty="0">
                <a:latin typeface="Arial" charset="0"/>
                <a:cs typeface="Arial" charset="0"/>
              </a:rPr>
              <a:t>(fluid_1);		% </a:t>
            </a:r>
            <a:r>
              <a:rPr lang="nb-NO" sz="1000" i="1" dirty="0" err="1">
                <a:latin typeface="Arial" charset="0"/>
                <a:cs typeface="Arial" charset="0"/>
              </a:rPr>
              <a:t>calculating</a:t>
            </a:r>
            <a:r>
              <a:rPr lang="nb-NO" sz="1000" i="1" dirty="0">
                <a:latin typeface="Arial" charset="0"/>
                <a:cs typeface="Arial" charset="0"/>
              </a:rPr>
              <a:t> </a:t>
            </a:r>
            <a:r>
              <a:rPr lang="nb-NO" sz="1000" i="1" dirty="0" err="1">
                <a:latin typeface="Arial" charset="0"/>
                <a:cs typeface="Arial" charset="0"/>
              </a:rPr>
              <a:t>aqueous</a:t>
            </a:r>
            <a:r>
              <a:rPr lang="nb-NO" sz="1000" i="1" dirty="0">
                <a:latin typeface="Arial" charset="0"/>
                <a:cs typeface="Arial" charset="0"/>
              </a:rPr>
              <a:t> water </a:t>
            </a:r>
            <a:r>
              <a:rPr lang="nb-NO" sz="1000" i="1" dirty="0" err="1">
                <a:latin typeface="Arial" charset="0"/>
                <a:cs typeface="Arial" charset="0"/>
              </a:rPr>
              <a:t>dew</a:t>
            </a:r>
            <a:r>
              <a:rPr lang="nb-NO" sz="1000" i="1" dirty="0">
                <a:latin typeface="Arial" charset="0"/>
                <a:cs typeface="Arial" charset="0"/>
              </a:rPr>
              <a:t> </a:t>
            </a:r>
            <a:r>
              <a:rPr lang="nb-NO" sz="1000" i="1" dirty="0" err="1">
                <a:latin typeface="Arial" charset="0"/>
                <a:cs typeface="Arial" charset="0"/>
              </a:rPr>
              <a:t>point</a:t>
            </a:r>
            <a:r>
              <a:rPr lang="nb-NO" sz="1000" i="1" dirty="0">
                <a:latin typeface="Arial" charset="0"/>
                <a:cs typeface="Arial" charset="0"/>
              </a:rPr>
              <a:t> </a:t>
            </a:r>
            <a:r>
              <a:rPr lang="nb-NO" sz="1000" i="1" dirty="0" err="1">
                <a:latin typeface="Arial" charset="0"/>
                <a:cs typeface="Arial" charset="0"/>
              </a:rPr>
              <a:t>temperature</a:t>
            </a:r>
            <a:endParaRPr lang="nb-NO" sz="1000" i="1" dirty="0">
              <a:latin typeface="Arial" charset="0"/>
              <a:cs typeface="Arial" charset="0"/>
            </a:endParaRPr>
          </a:p>
          <a:p>
            <a:pPr eaLnBrk="1" hangingPunct="1">
              <a:defRPr/>
            </a:pPr>
            <a:r>
              <a:rPr lang="nb-NO" sz="1000" i="1" dirty="0" err="1">
                <a:latin typeface="Arial" charset="0"/>
                <a:cs typeface="Arial" charset="0"/>
              </a:rPr>
              <a:t>hydt</a:t>
            </a:r>
            <a:r>
              <a:rPr lang="nb-NO" sz="1000" i="1" dirty="0">
                <a:latin typeface="Arial" charset="0"/>
                <a:cs typeface="Arial" charset="0"/>
              </a:rPr>
              <a:t>(</a:t>
            </a:r>
            <a:r>
              <a:rPr lang="nb-NO" sz="1000" dirty="0">
                <a:latin typeface="Arial" charset="0"/>
                <a:cs typeface="Arial" charset="0"/>
              </a:rPr>
              <a:t>fluid_1);			% </a:t>
            </a:r>
            <a:r>
              <a:rPr lang="nb-NO" sz="1000" dirty="0" err="1">
                <a:latin typeface="Arial" charset="0"/>
                <a:cs typeface="Arial" charset="0"/>
              </a:rPr>
              <a:t>calculating</a:t>
            </a:r>
            <a:r>
              <a:rPr lang="nb-NO" sz="1000" dirty="0">
                <a:latin typeface="Arial" charset="0"/>
                <a:cs typeface="Arial" charset="0"/>
              </a:rPr>
              <a:t> </a:t>
            </a:r>
            <a:r>
              <a:rPr lang="nb-NO" sz="1000" dirty="0" err="1">
                <a:latin typeface="Arial" charset="0"/>
                <a:cs typeface="Arial" charset="0"/>
              </a:rPr>
              <a:t>the</a:t>
            </a:r>
            <a:r>
              <a:rPr lang="nb-NO" sz="1000" dirty="0">
                <a:latin typeface="Arial" charset="0"/>
                <a:cs typeface="Arial" charset="0"/>
              </a:rPr>
              <a:t> </a:t>
            </a:r>
            <a:r>
              <a:rPr lang="nb-NO" sz="1000" dirty="0" err="1">
                <a:latin typeface="Arial" charset="0"/>
                <a:cs typeface="Arial" charset="0"/>
              </a:rPr>
              <a:t>hydrate</a:t>
            </a:r>
            <a:r>
              <a:rPr lang="nb-NO" sz="1000" dirty="0">
                <a:latin typeface="Arial" charset="0"/>
                <a:cs typeface="Arial" charset="0"/>
              </a:rPr>
              <a:t> </a:t>
            </a:r>
            <a:r>
              <a:rPr lang="nb-NO" sz="1000" dirty="0" err="1">
                <a:latin typeface="Arial" charset="0"/>
                <a:cs typeface="Arial" charset="0"/>
              </a:rPr>
              <a:t>equilibrim</a:t>
            </a:r>
            <a:r>
              <a:rPr lang="nb-NO" sz="1000" dirty="0">
                <a:latin typeface="Arial" charset="0"/>
                <a:cs typeface="Arial" charset="0"/>
              </a:rPr>
              <a:t> </a:t>
            </a:r>
            <a:r>
              <a:rPr lang="nb-NO" sz="1000" dirty="0" err="1">
                <a:latin typeface="Arial" charset="0"/>
                <a:cs typeface="Arial" charset="0"/>
              </a:rPr>
              <a:t>temperature</a:t>
            </a:r>
            <a:endParaRPr lang="nb-NO" sz="1000" dirty="0">
              <a:latin typeface="Arial" charset="0"/>
              <a:cs typeface="Arial" charset="0"/>
            </a:endParaRPr>
          </a:p>
          <a:p>
            <a:pPr eaLnBrk="1" hangingPunct="1">
              <a:defRPr/>
            </a:pPr>
            <a:r>
              <a:rPr lang="nb-NO" sz="1000" dirty="0" err="1">
                <a:latin typeface="Arial" charset="0"/>
                <a:cs typeface="Arial" charset="0"/>
              </a:rPr>
              <a:t>freezt</a:t>
            </a:r>
            <a:r>
              <a:rPr lang="nb-NO" sz="1000" dirty="0">
                <a:latin typeface="Arial" charset="0"/>
                <a:cs typeface="Arial" charset="0"/>
              </a:rPr>
              <a:t>(fluid_1, ‘water’);		% </a:t>
            </a:r>
            <a:r>
              <a:rPr lang="nb-NO" sz="1000" dirty="0" err="1">
                <a:latin typeface="Arial" charset="0"/>
                <a:cs typeface="Arial" charset="0"/>
              </a:rPr>
              <a:t>calculation</a:t>
            </a:r>
            <a:r>
              <a:rPr lang="nb-NO" sz="1000" dirty="0">
                <a:latin typeface="Arial" charset="0"/>
                <a:cs typeface="Arial" charset="0"/>
              </a:rPr>
              <a:t> </a:t>
            </a:r>
            <a:r>
              <a:rPr lang="nb-NO" sz="1000" dirty="0" err="1">
                <a:latin typeface="Arial" charset="0"/>
                <a:cs typeface="Arial" charset="0"/>
              </a:rPr>
              <a:t>of</a:t>
            </a:r>
            <a:r>
              <a:rPr lang="nb-NO" sz="1000" dirty="0">
                <a:latin typeface="Arial" charset="0"/>
                <a:cs typeface="Arial" charset="0"/>
              </a:rPr>
              <a:t> </a:t>
            </a:r>
            <a:r>
              <a:rPr lang="nb-NO" sz="1000" dirty="0" err="1">
                <a:latin typeface="Arial" charset="0"/>
                <a:cs typeface="Arial" charset="0"/>
              </a:rPr>
              <a:t>ice</a:t>
            </a:r>
            <a:r>
              <a:rPr lang="nb-NO" sz="1000" dirty="0">
                <a:latin typeface="Arial" charset="0"/>
                <a:cs typeface="Arial" charset="0"/>
              </a:rPr>
              <a:t> </a:t>
            </a:r>
            <a:r>
              <a:rPr lang="nb-NO" sz="1000" dirty="0" err="1">
                <a:latin typeface="Arial" charset="0"/>
                <a:cs typeface="Arial" charset="0"/>
              </a:rPr>
              <a:t>formation</a:t>
            </a:r>
            <a:r>
              <a:rPr lang="nb-NO" sz="1000" dirty="0">
                <a:latin typeface="Arial" charset="0"/>
                <a:cs typeface="Arial" charset="0"/>
              </a:rPr>
              <a:t> </a:t>
            </a:r>
            <a:r>
              <a:rPr lang="nb-NO" sz="1000" dirty="0" err="1">
                <a:latin typeface="Arial" charset="0"/>
                <a:cs typeface="Arial" charset="0"/>
              </a:rPr>
              <a:t>temperature</a:t>
            </a:r>
            <a:endParaRPr lang="nb-NO" sz="1000" dirty="0">
              <a:latin typeface="Arial" charset="0"/>
              <a:cs typeface="Arial" charset="0"/>
            </a:endParaRPr>
          </a:p>
          <a:p>
            <a:pPr eaLnBrk="1" hangingPunct="1">
              <a:defRPr/>
            </a:pPr>
            <a:endParaRPr lang="en-US" sz="1000" i="1" dirty="0">
              <a:latin typeface="Arial" charset="0"/>
              <a:cs typeface="Arial" charset="0"/>
            </a:endParaRPr>
          </a:p>
        </p:txBody>
      </p:sp>
    </p:spTree>
    <p:extLst>
      <p:ext uri="{BB962C8B-B14F-4D97-AF65-F5344CB8AC3E}">
        <p14:creationId xmlns:p14="http://schemas.microsoft.com/office/powerpoint/2010/main" val="16224298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258D8DA5-6DBF-4A31-ABD4-B039E261B890}"/>
              </a:ext>
            </a:extLst>
          </p:cNvPr>
          <p:cNvSpPr>
            <a:spLocks noGrp="1" noChangeArrowheads="1"/>
          </p:cNvSpPr>
          <p:nvPr>
            <p:ph type="title"/>
          </p:nvPr>
        </p:nvSpPr>
        <p:spPr/>
        <p:txBody>
          <a:bodyPr/>
          <a:lstStyle/>
          <a:p>
            <a:r>
              <a:rPr lang="en-US" altLang="en-US" sz="2800"/>
              <a:t>Thermodynamic calculations with methanol and glycol (TEG, MEG)</a:t>
            </a:r>
            <a:endParaRPr lang="en-GB" altLang="en-US" sz="2800"/>
          </a:p>
        </p:txBody>
      </p:sp>
      <p:sp>
        <p:nvSpPr>
          <p:cNvPr id="44035" name="Content Placeholder 2">
            <a:extLst>
              <a:ext uri="{FF2B5EF4-FFF2-40B4-BE49-F238E27FC236}">
                <a16:creationId xmlns:a16="http://schemas.microsoft.com/office/drawing/2014/main" id="{96D2B12B-A371-42EA-8C4A-781D7C75C7B1}"/>
              </a:ext>
            </a:extLst>
          </p:cNvPr>
          <p:cNvSpPr>
            <a:spLocks noGrp="1" noChangeArrowheads="1"/>
          </p:cNvSpPr>
          <p:nvPr>
            <p:ph idx="1"/>
          </p:nvPr>
        </p:nvSpPr>
        <p:spPr/>
        <p:txBody>
          <a:bodyPr/>
          <a:lstStyle/>
          <a:p>
            <a:r>
              <a:rPr lang="nb-NO" altLang="en-US"/>
              <a:t>The following glycols and alcohols are implemented in NeqSim</a:t>
            </a:r>
          </a:p>
          <a:p>
            <a:pPr lvl="1"/>
            <a:r>
              <a:rPr lang="nb-NO" altLang="en-US"/>
              <a:t>Glycols: MEG, TEG, DEG, TREG</a:t>
            </a:r>
          </a:p>
          <a:p>
            <a:pPr lvl="1"/>
            <a:r>
              <a:rPr lang="nb-NO" altLang="en-US"/>
              <a:t>Alcohols: methanol, ethanol</a:t>
            </a:r>
          </a:p>
          <a:p>
            <a:r>
              <a:rPr lang="nb-NO" altLang="en-US"/>
              <a:t>Mixtures of water, glycols and alcohols can also be used</a:t>
            </a:r>
          </a:p>
        </p:txBody>
      </p:sp>
    </p:spTree>
    <p:extLst>
      <p:ext uri="{BB962C8B-B14F-4D97-AF65-F5344CB8AC3E}">
        <p14:creationId xmlns:p14="http://schemas.microsoft.com/office/powerpoint/2010/main" val="7040421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9E96D6DA-51B4-420A-847B-755DE11C6157}"/>
              </a:ext>
            </a:extLst>
          </p:cNvPr>
          <p:cNvSpPr>
            <a:spLocks noGrp="1" noChangeArrowheads="1"/>
          </p:cNvSpPr>
          <p:nvPr>
            <p:ph type="title"/>
          </p:nvPr>
        </p:nvSpPr>
        <p:spPr/>
        <p:txBody>
          <a:bodyPr/>
          <a:lstStyle/>
          <a:p>
            <a:pPr marL="342900" indent="-342900"/>
            <a:r>
              <a:rPr lang="en-US" altLang="en-US"/>
              <a:t>Thermodynamic model selection for systems containing glycol and alcohols</a:t>
            </a:r>
            <a:endParaRPr lang="en-GB" altLang="en-US" sz="8000"/>
          </a:p>
        </p:txBody>
      </p:sp>
      <p:sp>
        <p:nvSpPr>
          <p:cNvPr id="3" name="Content Placeholder 2">
            <a:extLst>
              <a:ext uri="{FF2B5EF4-FFF2-40B4-BE49-F238E27FC236}">
                <a16:creationId xmlns:a16="http://schemas.microsoft.com/office/drawing/2014/main" id="{C935F7E8-636D-4FEC-A717-12C1354E693D}"/>
              </a:ext>
            </a:extLst>
          </p:cNvPr>
          <p:cNvSpPr>
            <a:spLocks noGrp="1"/>
          </p:cNvSpPr>
          <p:nvPr>
            <p:ph idx="1"/>
          </p:nvPr>
        </p:nvSpPr>
        <p:spPr/>
        <p:txBody>
          <a:bodyPr/>
          <a:lstStyle/>
          <a:p>
            <a:pPr>
              <a:buFont typeface="Arial" charset="0"/>
              <a:buChar char="•"/>
              <a:defRPr/>
            </a:pPr>
            <a:r>
              <a:rPr lang="nb-NO" dirty="0"/>
              <a:t>As for </a:t>
            </a:r>
            <a:r>
              <a:rPr lang="nb-NO" dirty="0" err="1"/>
              <a:t>calculation</a:t>
            </a:r>
            <a:r>
              <a:rPr lang="nb-NO" dirty="0"/>
              <a:t> </a:t>
            </a:r>
            <a:r>
              <a:rPr lang="nb-NO" dirty="0" err="1"/>
              <a:t>involving</a:t>
            </a:r>
            <a:r>
              <a:rPr lang="nb-NO" dirty="0"/>
              <a:t> water – </a:t>
            </a:r>
            <a:r>
              <a:rPr lang="nb-NO" dirty="0" err="1"/>
              <a:t>the</a:t>
            </a:r>
            <a:r>
              <a:rPr lang="nb-NO" dirty="0"/>
              <a:t> </a:t>
            </a:r>
            <a:r>
              <a:rPr lang="nb-NO" dirty="0" err="1"/>
              <a:t>prefered</a:t>
            </a:r>
            <a:r>
              <a:rPr lang="nb-NO" dirty="0"/>
              <a:t> </a:t>
            </a:r>
            <a:r>
              <a:rPr lang="nb-NO" dirty="0" err="1"/>
              <a:t>model</a:t>
            </a:r>
            <a:r>
              <a:rPr lang="nb-NO" dirty="0"/>
              <a:t> for </a:t>
            </a:r>
            <a:r>
              <a:rPr lang="nb-NO" dirty="0" err="1"/>
              <a:t>phase</a:t>
            </a:r>
            <a:r>
              <a:rPr lang="nb-NO" dirty="0"/>
              <a:t> </a:t>
            </a:r>
            <a:r>
              <a:rPr lang="nb-NO" dirty="0" err="1"/>
              <a:t>equilibrium</a:t>
            </a:r>
            <a:r>
              <a:rPr lang="nb-NO" dirty="0"/>
              <a:t> </a:t>
            </a:r>
            <a:r>
              <a:rPr lang="nb-NO" dirty="0" err="1"/>
              <a:t>involving</a:t>
            </a:r>
            <a:r>
              <a:rPr lang="nb-NO" dirty="0"/>
              <a:t> </a:t>
            </a:r>
            <a:r>
              <a:rPr lang="nb-NO" dirty="0" err="1"/>
              <a:t>glycols</a:t>
            </a:r>
            <a:r>
              <a:rPr lang="nb-NO" dirty="0"/>
              <a:t> or </a:t>
            </a:r>
            <a:r>
              <a:rPr lang="nb-NO" dirty="0" err="1"/>
              <a:t>alcohols</a:t>
            </a:r>
            <a:r>
              <a:rPr lang="nb-NO" dirty="0"/>
              <a:t> </a:t>
            </a:r>
            <a:r>
              <a:rPr lang="nb-NO" dirty="0" err="1"/>
              <a:t>suc</a:t>
            </a:r>
            <a:r>
              <a:rPr lang="nb-NO" dirty="0"/>
              <a:t> as </a:t>
            </a:r>
            <a:r>
              <a:rPr lang="nb-NO" dirty="0" err="1"/>
              <a:t>methanol</a:t>
            </a:r>
            <a:r>
              <a:rPr lang="nb-NO" dirty="0"/>
              <a:t>, </a:t>
            </a:r>
            <a:r>
              <a:rPr lang="nb-NO" dirty="0" err="1"/>
              <a:t>will</a:t>
            </a:r>
            <a:r>
              <a:rPr lang="nb-NO" dirty="0"/>
              <a:t> be </a:t>
            </a:r>
            <a:r>
              <a:rPr lang="nb-NO" dirty="0" err="1"/>
              <a:t>the</a:t>
            </a:r>
            <a:r>
              <a:rPr lang="nb-NO" dirty="0"/>
              <a:t> CPA-</a:t>
            </a:r>
            <a:r>
              <a:rPr lang="nb-NO" dirty="0" err="1"/>
              <a:t>EoS</a:t>
            </a:r>
            <a:endParaRPr lang="nb-NO" dirty="0"/>
          </a:p>
          <a:p>
            <a:pPr>
              <a:buFont typeface="Arial" charset="0"/>
              <a:buChar char="•"/>
              <a:defRPr/>
            </a:pPr>
            <a:r>
              <a:rPr lang="nb-NO" dirty="0"/>
              <a:t>The </a:t>
            </a:r>
            <a:r>
              <a:rPr lang="nb-NO" dirty="0" err="1"/>
              <a:t>model</a:t>
            </a:r>
            <a:r>
              <a:rPr lang="nb-NO" dirty="0"/>
              <a:t> </a:t>
            </a:r>
            <a:r>
              <a:rPr lang="nb-NO" dirty="0" err="1"/>
              <a:t>sould</a:t>
            </a:r>
            <a:r>
              <a:rPr lang="nb-NO" dirty="0"/>
              <a:t> be </a:t>
            </a:r>
            <a:r>
              <a:rPr lang="nb-NO" dirty="0" err="1"/>
              <a:t>able</a:t>
            </a:r>
            <a:r>
              <a:rPr lang="nb-NO" dirty="0"/>
              <a:t> to </a:t>
            </a:r>
            <a:r>
              <a:rPr lang="nb-NO" dirty="0" err="1"/>
              <a:t>calculate</a:t>
            </a:r>
            <a:r>
              <a:rPr lang="nb-NO" dirty="0"/>
              <a:t> </a:t>
            </a:r>
            <a:r>
              <a:rPr lang="nb-NO" dirty="0" err="1"/>
              <a:t>distributin</a:t>
            </a:r>
            <a:r>
              <a:rPr lang="nb-NO" dirty="0"/>
              <a:t> </a:t>
            </a:r>
            <a:r>
              <a:rPr lang="nb-NO" dirty="0" err="1"/>
              <a:t>of</a:t>
            </a:r>
            <a:r>
              <a:rPr lang="nb-NO" dirty="0"/>
              <a:t> water, </a:t>
            </a:r>
            <a:r>
              <a:rPr lang="nb-NO" dirty="0" err="1"/>
              <a:t>glycols</a:t>
            </a:r>
            <a:r>
              <a:rPr lang="nb-NO" dirty="0"/>
              <a:t> and </a:t>
            </a:r>
            <a:r>
              <a:rPr lang="nb-NO" dirty="0" err="1"/>
              <a:t>alcohols</a:t>
            </a:r>
            <a:r>
              <a:rPr lang="nb-NO" dirty="0"/>
              <a:t> </a:t>
            </a:r>
            <a:r>
              <a:rPr lang="nb-NO" dirty="0" err="1"/>
              <a:t>with</a:t>
            </a:r>
            <a:r>
              <a:rPr lang="nb-NO" dirty="0"/>
              <a:t> </a:t>
            </a:r>
            <a:r>
              <a:rPr lang="nb-NO" dirty="0" err="1"/>
              <a:t>good</a:t>
            </a:r>
            <a:r>
              <a:rPr lang="nb-NO" dirty="0"/>
              <a:t> </a:t>
            </a:r>
            <a:r>
              <a:rPr lang="nb-NO" dirty="0" err="1"/>
              <a:t>accuracy</a:t>
            </a:r>
            <a:endParaRPr lang="en-GB" dirty="0"/>
          </a:p>
          <a:p>
            <a:pPr marL="0" indent="0">
              <a:buNone/>
              <a:defRPr/>
            </a:pPr>
            <a:endParaRPr lang="nb-NO" dirty="0"/>
          </a:p>
          <a:p>
            <a:pPr>
              <a:buFont typeface="Arial" charset="0"/>
              <a:buChar char="•"/>
              <a:defRPr/>
            </a:pPr>
            <a:endParaRPr lang="en-GB" dirty="0"/>
          </a:p>
        </p:txBody>
      </p:sp>
    </p:spTree>
    <p:extLst>
      <p:ext uri="{BB962C8B-B14F-4D97-AF65-F5344CB8AC3E}">
        <p14:creationId xmlns:p14="http://schemas.microsoft.com/office/powerpoint/2010/main" val="2100785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E05C8418-6F6B-4BDA-9BEA-9A5400D40E78}"/>
              </a:ext>
            </a:extLst>
          </p:cNvPr>
          <p:cNvSpPr>
            <a:spLocks noGrp="1" noChangeArrowheads="1"/>
          </p:cNvSpPr>
          <p:nvPr>
            <p:ph type="title"/>
          </p:nvPr>
        </p:nvSpPr>
        <p:spPr/>
        <p:txBody>
          <a:bodyPr/>
          <a:lstStyle/>
          <a:p>
            <a:pPr marL="342900" indent="-342900"/>
            <a:r>
              <a:rPr lang="en-US" altLang="en-US" sz="2800"/>
              <a:t>Phase equilibrium of gas, oil and glycol</a:t>
            </a:r>
            <a:endParaRPr lang="en-GB" altLang="en-US" sz="8800"/>
          </a:p>
        </p:txBody>
      </p:sp>
      <p:sp>
        <p:nvSpPr>
          <p:cNvPr id="46083" name="Content Placeholder 2">
            <a:extLst>
              <a:ext uri="{FF2B5EF4-FFF2-40B4-BE49-F238E27FC236}">
                <a16:creationId xmlns:a16="http://schemas.microsoft.com/office/drawing/2014/main" id="{9F6BADA1-545F-4DD5-A654-359AD417EDFB}"/>
              </a:ext>
            </a:extLst>
          </p:cNvPr>
          <p:cNvSpPr>
            <a:spLocks noGrp="1" noChangeArrowheads="1"/>
          </p:cNvSpPr>
          <p:nvPr>
            <p:ph idx="1"/>
          </p:nvPr>
        </p:nvSpPr>
        <p:spPr/>
        <p:txBody>
          <a:bodyPr/>
          <a:lstStyle/>
          <a:p>
            <a:r>
              <a:rPr lang="nb-NO" altLang="en-US"/>
              <a:t>An example of a phase equilibrium calculation of gas, liquid hydrocarbon and MEG and water is illustrated below</a:t>
            </a:r>
            <a:endParaRPr lang="en-GB" altLang="en-US"/>
          </a:p>
        </p:txBody>
      </p:sp>
      <p:sp>
        <p:nvSpPr>
          <p:cNvPr id="6" name="TextBox 5">
            <a:extLst>
              <a:ext uri="{FF2B5EF4-FFF2-40B4-BE49-F238E27FC236}">
                <a16:creationId xmlns:a16="http://schemas.microsoft.com/office/drawing/2014/main" id="{C6460506-9104-4BE6-9B6B-BCA709EFBD4C}"/>
              </a:ext>
            </a:extLst>
          </p:cNvPr>
          <p:cNvSpPr txBox="1"/>
          <p:nvPr/>
        </p:nvSpPr>
        <p:spPr>
          <a:xfrm>
            <a:off x="1949450" y="2370139"/>
            <a:ext cx="6999288" cy="3324225"/>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293.15;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cpa</a:t>
            </a:r>
            <a:r>
              <a:rPr lang="en-US" sz="1000" i="1" dirty="0">
                <a:latin typeface="Arial" charset="0"/>
                <a:cs typeface="Arial" charset="0"/>
              </a:rPr>
              <a:t>', temperature , pressure ); 		% using the CPA-</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3.0); </a:t>
            </a:r>
          </a:p>
          <a:p>
            <a:pPr eaLnBrk="1" hangingPunct="1">
              <a:defRPr/>
            </a:pPr>
            <a:r>
              <a:rPr lang="en-US" sz="1000" i="1" dirty="0">
                <a:latin typeface="Arial" charset="0"/>
                <a:cs typeface="Arial" charset="0"/>
              </a:rPr>
              <a:t>luid_1.addComponent('methane', 90.0);       		</a:t>
            </a:r>
          </a:p>
          <a:p>
            <a:pPr eaLnBrk="1" hangingPunct="1">
              <a:defRPr/>
            </a:pPr>
            <a:r>
              <a:rPr lang="en-US" sz="1000" i="1" dirty="0">
                <a:latin typeface="Arial" charset="0"/>
                <a:cs typeface="Arial" charset="0"/>
              </a:rPr>
              <a:t>fluid_1.addComponent(‘ethane', 5.0); 		</a:t>
            </a:r>
          </a:p>
          <a:p>
            <a:pPr eaLnBrk="1" hangingPunct="1">
              <a:defRPr/>
            </a:pPr>
            <a:r>
              <a:rPr lang="en-US" sz="1000" i="1" dirty="0">
                <a:latin typeface="Arial" charset="0"/>
                <a:cs typeface="Arial" charset="0"/>
              </a:rPr>
              <a:t>fluid_1.addComponent(‘propane', 3.0);   </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fluid_1.addComponent(‘n-</a:t>
            </a:r>
            <a:r>
              <a:rPr lang="en-US" sz="1000" i="1" dirty="0" err="1">
                <a:latin typeface="Arial" charset="0"/>
                <a:cs typeface="Arial" charset="0"/>
              </a:rPr>
              <a:t>nonane</a:t>
            </a:r>
            <a:r>
              <a:rPr lang="en-US" sz="1000" i="1" dirty="0">
                <a:latin typeface="Arial" charset="0"/>
                <a:cs typeface="Arial" charset="0"/>
              </a:rPr>
              <a:t>', 3.0);   		% adding heavy hydrocarbon component</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fluid_1.addComponent(‘MEG', 10.0);  </a:t>
            </a:r>
          </a:p>
          <a:p>
            <a:pPr eaLnBrk="1" hangingPunct="1">
              <a:defRPr/>
            </a:pPr>
            <a:r>
              <a:rPr lang="en-US" sz="1000" i="1" dirty="0">
                <a:latin typeface="Arial" charset="0"/>
                <a:cs typeface="Arial" charset="0"/>
              </a:rPr>
              <a:t>fluid_1.addComponent(‘water', 90.0); 	 	</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fluid_1.setMixingRule(9);           		% using classic mixing rule with temperature dep. </a:t>
            </a:r>
            <a:r>
              <a:rPr lang="en-US" sz="1000" i="1" dirty="0" err="1">
                <a:latin typeface="Arial" charset="0"/>
                <a:cs typeface="Arial" charset="0"/>
              </a:rPr>
              <a:t>kij</a:t>
            </a:r>
            <a:endParaRPr lang="en-US" sz="1000" i="1" dirty="0">
              <a:solidFill>
                <a:srgbClr val="FF0000"/>
              </a:solidFill>
              <a:latin typeface="Arial" charset="0"/>
              <a:cs typeface="Arial" charset="0"/>
            </a:endParaRPr>
          </a:p>
          <a:p>
            <a:pPr eaLnBrk="1" hangingPunct="1">
              <a:defRPr/>
            </a:pPr>
            <a:r>
              <a:rPr lang="nb-NO" sz="1000" dirty="0">
                <a:latin typeface="Arial" charset="0"/>
                <a:cs typeface="Arial" charset="0"/>
              </a:rPr>
              <a:t>fluid_1.setMultiPhaseCheck(1);		% setting </a:t>
            </a:r>
            <a:r>
              <a:rPr lang="nb-NO" sz="1000" dirty="0" err="1">
                <a:latin typeface="Arial" charset="0"/>
                <a:cs typeface="Arial" charset="0"/>
              </a:rPr>
              <a:t>the</a:t>
            </a:r>
            <a:r>
              <a:rPr lang="nb-NO" sz="1000" dirty="0">
                <a:latin typeface="Arial" charset="0"/>
                <a:cs typeface="Arial" charset="0"/>
              </a:rPr>
              <a:t> </a:t>
            </a:r>
            <a:r>
              <a:rPr lang="nb-NO" sz="1000" dirty="0" err="1">
                <a:latin typeface="Arial" charset="0"/>
                <a:cs typeface="Arial" charset="0"/>
              </a:rPr>
              <a:t>algorithm</a:t>
            </a:r>
            <a:r>
              <a:rPr lang="nb-NO" sz="1000" dirty="0">
                <a:latin typeface="Arial" charset="0"/>
                <a:cs typeface="Arial" charset="0"/>
              </a:rPr>
              <a:t> to </a:t>
            </a:r>
            <a:r>
              <a:rPr lang="nb-NO" sz="1000" dirty="0" err="1">
                <a:latin typeface="Arial" charset="0"/>
                <a:cs typeface="Arial" charset="0"/>
              </a:rPr>
              <a:t>check</a:t>
            </a:r>
            <a:r>
              <a:rPr lang="nb-NO" sz="1000" dirty="0">
                <a:latin typeface="Arial" charset="0"/>
                <a:cs typeface="Arial" charset="0"/>
              </a:rPr>
              <a:t> for more </a:t>
            </a:r>
            <a:r>
              <a:rPr lang="nb-NO" sz="1000" dirty="0" err="1">
                <a:latin typeface="Arial" charset="0"/>
                <a:cs typeface="Arial" charset="0"/>
              </a:rPr>
              <a:t>than</a:t>
            </a:r>
            <a:r>
              <a:rPr lang="nb-NO" sz="1000" dirty="0">
                <a:latin typeface="Arial" charset="0"/>
                <a:cs typeface="Arial" charset="0"/>
              </a:rPr>
              <a:t> </a:t>
            </a:r>
            <a:r>
              <a:rPr lang="nb-NO" sz="1000" dirty="0" err="1">
                <a:latin typeface="Arial" charset="0"/>
                <a:cs typeface="Arial" charset="0"/>
              </a:rPr>
              <a:t>two</a:t>
            </a:r>
            <a:r>
              <a:rPr lang="nb-NO" sz="1000" dirty="0">
                <a:latin typeface="Arial" charset="0"/>
                <a:cs typeface="Arial" charset="0"/>
              </a:rPr>
              <a:t> </a:t>
            </a:r>
            <a:r>
              <a:rPr lang="nb-NO" sz="1000" dirty="0" err="1">
                <a:latin typeface="Arial" charset="0"/>
                <a:cs typeface="Arial" charset="0"/>
              </a:rPr>
              <a:t>phases</a:t>
            </a:r>
            <a:endParaRPr lang="nb-NO" sz="1000" dirty="0">
              <a:latin typeface="Arial" charset="0"/>
              <a:cs typeface="Arial" charset="0"/>
            </a:endParaRPr>
          </a:p>
          <a:p>
            <a:pPr eaLnBrk="1" hangingPunct="1">
              <a:defRPr/>
            </a:pPr>
            <a:endParaRPr lang="nb-NO" sz="1000" i="1" dirty="0">
              <a:latin typeface="Arial" charset="0"/>
              <a:cs typeface="Arial" charset="0"/>
            </a:endParaRPr>
          </a:p>
          <a:p>
            <a:pPr eaLnBrk="1" hangingPunct="1">
              <a:defRPr/>
            </a:pPr>
            <a:r>
              <a:rPr lang="nb-NO" sz="1000" i="1" dirty="0" err="1">
                <a:latin typeface="Arial" charset="0"/>
                <a:cs typeface="Arial" charset="0"/>
              </a:rPr>
              <a:t>TPflash</a:t>
            </a:r>
            <a:r>
              <a:rPr lang="nb-NO" sz="1000" i="1" dirty="0">
                <a:latin typeface="Arial" charset="0"/>
                <a:cs typeface="Arial" charset="0"/>
              </a:rPr>
              <a:t>(</a:t>
            </a:r>
            <a:r>
              <a:rPr lang="nb-NO" sz="1000" dirty="0">
                <a:latin typeface="Arial" charset="0"/>
                <a:cs typeface="Arial" charset="0"/>
              </a:rPr>
              <a:t>fluid_1);		% </a:t>
            </a:r>
            <a:r>
              <a:rPr lang="nb-NO" sz="1000" dirty="0" err="1">
                <a:latin typeface="Arial" charset="0"/>
                <a:cs typeface="Arial" charset="0"/>
              </a:rPr>
              <a:t>performing</a:t>
            </a:r>
            <a:r>
              <a:rPr lang="nb-NO" sz="1000" dirty="0">
                <a:latin typeface="Arial" charset="0"/>
                <a:cs typeface="Arial" charset="0"/>
              </a:rPr>
              <a:t> a TP-flash </a:t>
            </a:r>
            <a:r>
              <a:rPr lang="nb-NO" sz="1000" dirty="0" err="1">
                <a:latin typeface="Arial" charset="0"/>
                <a:cs typeface="Arial" charset="0"/>
              </a:rPr>
              <a:t>calculation</a:t>
            </a:r>
            <a:endParaRPr lang="en-US" sz="1000" i="1" dirty="0">
              <a:latin typeface="Arial" charset="0"/>
              <a:cs typeface="Arial" charset="0"/>
            </a:endParaRPr>
          </a:p>
        </p:txBody>
      </p:sp>
    </p:spTree>
    <p:extLst>
      <p:ext uri="{BB962C8B-B14F-4D97-AF65-F5344CB8AC3E}">
        <p14:creationId xmlns:p14="http://schemas.microsoft.com/office/powerpoint/2010/main" val="10438882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01A1A06D-D65B-4536-89E5-C5E117ADD940}"/>
              </a:ext>
            </a:extLst>
          </p:cNvPr>
          <p:cNvSpPr>
            <a:spLocks noGrp="1" noChangeArrowheads="1"/>
          </p:cNvSpPr>
          <p:nvPr>
            <p:ph type="title"/>
          </p:nvPr>
        </p:nvSpPr>
        <p:spPr>
          <a:xfrm>
            <a:off x="1776413" y="252413"/>
            <a:ext cx="8640762" cy="755650"/>
          </a:xfrm>
        </p:spPr>
        <p:txBody>
          <a:bodyPr/>
          <a:lstStyle/>
          <a:p>
            <a:pPr marL="342900" indent="-342900"/>
            <a:r>
              <a:rPr lang="en-US" altLang="en-US" sz="2800"/>
              <a:t>Ice, solid glycol, alcohols and complex freezing points</a:t>
            </a:r>
            <a:endParaRPr lang="en-GB" altLang="en-US" sz="8800"/>
          </a:p>
        </p:txBody>
      </p:sp>
      <p:sp>
        <p:nvSpPr>
          <p:cNvPr id="47107" name="Content Placeholder 2">
            <a:extLst>
              <a:ext uri="{FF2B5EF4-FFF2-40B4-BE49-F238E27FC236}">
                <a16:creationId xmlns:a16="http://schemas.microsoft.com/office/drawing/2014/main" id="{E6BEBD76-892D-4ACA-99B8-7F774DE33ECA}"/>
              </a:ext>
            </a:extLst>
          </p:cNvPr>
          <p:cNvSpPr>
            <a:spLocks noGrp="1" noChangeArrowheads="1"/>
          </p:cNvSpPr>
          <p:nvPr>
            <p:ph idx="1"/>
          </p:nvPr>
        </p:nvSpPr>
        <p:spPr>
          <a:xfrm>
            <a:off x="1776413" y="1436688"/>
            <a:ext cx="8640762" cy="4318000"/>
          </a:xfrm>
        </p:spPr>
        <p:txBody>
          <a:bodyPr/>
          <a:lstStyle/>
          <a:p>
            <a:r>
              <a:rPr lang="nb-NO" altLang="en-US"/>
              <a:t>Formation of ice, solid glycol and complex solids (combination of water – alcohol/glycol) can be done </a:t>
            </a:r>
          </a:p>
          <a:p>
            <a:r>
              <a:rPr lang="nb-NO" altLang="en-US"/>
              <a:t>The method used for calculating solid formation of glycols and alcohols is</a:t>
            </a:r>
            <a:br>
              <a:rPr lang="nb-NO" altLang="en-US"/>
            </a:br>
            <a:r>
              <a:rPr lang="nb-NO" altLang="en-US"/>
              <a:t>freezt(fluidName, componentName)</a:t>
            </a:r>
          </a:p>
          <a:p>
            <a:r>
              <a:rPr lang="nb-NO" altLang="en-US"/>
              <a:t>The complex phase is calcuated using the method</a:t>
            </a:r>
            <a:br>
              <a:rPr lang="en-GB" altLang="en-US"/>
            </a:br>
            <a:r>
              <a:rPr lang="en-GB" altLang="en-US"/>
              <a:t>solidComplexT(fluidName, ‘complex component 1’, ‘complex component 2’)</a:t>
            </a:r>
          </a:p>
          <a:p>
            <a:pPr lvl="1"/>
            <a:r>
              <a:rPr lang="nb-NO" altLang="en-US" sz="1200"/>
              <a:t>The implemented complexes are MEG-water, TEG-water, methanol-water</a:t>
            </a:r>
            <a:endParaRPr lang="en-GB" altLang="en-US" sz="1200"/>
          </a:p>
          <a:p>
            <a:r>
              <a:rPr lang="nb-NO" altLang="en-US"/>
              <a:t>Hydrate temeprature is calculated using</a:t>
            </a:r>
            <a:br>
              <a:rPr lang="nb-NO" altLang="en-US"/>
            </a:br>
            <a:r>
              <a:rPr lang="nb-NO" altLang="en-US"/>
              <a:t>hydt(fluid)</a:t>
            </a:r>
          </a:p>
        </p:txBody>
      </p:sp>
      <p:sp>
        <p:nvSpPr>
          <p:cNvPr id="6" name="TextBox 5">
            <a:extLst>
              <a:ext uri="{FF2B5EF4-FFF2-40B4-BE49-F238E27FC236}">
                <a16:creationId xmlns:a16="http://schemas.microsoft.com/office/drawing/2014/main" id="{EE82D2C6-2352-44BF-917A-4CB20312CEAC}"/>
              </a:ext>
            </a:extLst>
          </p:cNvPr>
          <p:cNvSpPr txBox="1"/>
          <p:nvPr/>
        </p:nvSpPr>
        <p:spPr>
          <a:xfrm>
            <a:off x="1778000" y="4618039"/>
            <a:ext cx="6999288" cy="1322387"/>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nb-NO" sz="1000" i="1" dirty="0">
              <a:latin typeface="Arial" charset="0"/>
              <a:cs typeface="Arial" charset="0"/>
            </a:endParaRPr>
          </a:p>
          <a:p>
            <a:pPr eaLnBrk="1" hangingPunct="1">
              <a:defRPr/>
            </a:pPr>
            <a:r>
              <a:rPr lang="nb-NO" sz="1000" i="1" dirty="0" err="1">
                <a:latin typeface="Arial" charset="0"/>
                <a:cs typeface="Arial" charset="0"/>
              </a:rPr>
              <a:t>TPflash</a:t>
            </a:r>
            <a:r>
              <a:rPr lang="nb-NO" sz="1000" i="1" dirty="0">
                <a:latin typeface="Arial" charset="0"/>
                <a:cs typeface="Arial" charset="0"/>
              </a:rPr>
              <a:t>(</a:t>
            </a:r>
            <a:r>
              <a:rPr lang="nb-NO" sz="1000" dirty="0">
                <a:latin typeface="Arial" charset="0"/>
                <a:cs typeface="Arial" charset="0"/>
              </a:rPr>
              <a:t>fluid_1);		% </a:t>
            </a:r>
            <a:r>
              <a:rPr lang="nb-NO" sz="1000" dirty="0" err="1">
                <a:latin typeface="Arial" charset="0"/>
                <a:cs typeface="Arial" charset="0"/>
              </a:rPr>
              <a:t>performing</a:t>
            </a:r>
            <a:r>
              <a:rPr lang="nb-NO" sz="1000" dirty="0">
                <a:latin typeface="Arial" charset="0"/>
                <a:cs typeface="Arial" charset="0"/>
              </a:rPr>
              <a:t> a TP-flash </a:t>
            </a:r>
            <a:r>
              <a:rPr lang="nb-NO" sz="1000" dirty="0" err="1">
                <a:latin typeface="Arial" charset="0"/>
                <a:cs typeface="Arial" charset="0"/>
              </a:rPr>
              <a:t>calculation</a:t>
            </a:r>
            <a:endParaRPr lang="nb-NO" sz="1000" dirty="0">
              <a:latin typeface="Arial" charset="0"/>
              <a:cs typeface="Arial" charset="0"/>
            </a:endParaRPr>
          </a:p>
          <a:p>
            <a:pPr eaLnBrk="1" hangingPunct="1">
              <a:defRPr/>
            </a:pPr>
            <a:endParaRPr lang="nb-NO" sz="1000" dirty="0">
              <a:latin typeface="Arial" charset="0"/>
              <a:cs typeface="Arial" charset="0"/>
            </a:endParaRPr>
          </a:p>
          <a:p>
            <a:pPr eaLnBrk="1" hangingPunct="1">
              <a:defRPr/>
            </a:pPr>
            <a:r>
              <a:rPr lang="nb-NO" sz="1000" dirty="0" err="1">
                <a:latin typeface="Arial" charset="0"/>
                <a:cs typeface="Arial" charset="0"/>
              </a:rPr>
              <a:t>freezt</a:t>
            </a:r>
            <a:r>
              <a:rPr lang="nb-NO" sz="1000" dirty="0">
                <a:latin typeface="Arial" charset="0"/>
                <a:cs typeface="Arial" charset="0"/>
              </a:rPr>
              <a:t>(</a:t>
            </a:r>
            <a:r>
              <a:rPr lang="nb-NO" sz="1000" dirty="0" err="1">
                <a:latin typeface="Arial" charset="0"/>
                <a:cs typeface="Arial" charset="0"/>
              </a:rPr>
              <a:t>fluidName</a:t>
            </a:r>
            <a:r>
              <a:rPr lang="nb-NO" sz="1000" dirty="0">
                <a:latin typeface="Arial" charset="0"/>
                <a:cs typeface="Arial" charset="0"/>
              </a:rPr>
              <a:t>, ‘sold </a:t>
            </a:r>
            <a:r>
              <a:rPr lang="nb-NO" sz="1000" dirty="0" err="1">
                <a:latin typeface="Arial" charset="0"/>
                <a:cs typeface="Arial" charset="0"/>
              </a:rPr>
              <a:t>component</a:t>
            </a:r>
            <a:r>
              <a:rPr lang="nb-NO" sz="1000" dirty="0">
                <a:latin typeface="Arial" charset="0"/>
                <a:cs typeface="Arial" charset="0"/>
              </a:rPr>
              <a:t> </a:t>
            </a:r>
            <a:r>
              <a:rPr lang="nb-NO" sz="1000" dirty="0" err="1">
                <a:latin typeface="Arial" charset="0"/>
                <a:cs typeface="Arial" charset="0"/>
              </a:rPr>
              <a:t>name</a:t>
            </a:r>
            <a:r>
              <a:rPr lang="nb-NO" sz="1000" dirty="0">
                <a:latin typeface="Arial" charset="0"/>
                <a:cs typeface="Arial" charset="0"/>
              </a:rPr>
              <a:t>’)	% </a:t>
            </a:r>
            <a:r>
              <a:rPr lang="nb-NO" sz="1000" dirty="0" err="1">
                <a:latin typeface="Arial" charset="0"/>
                <a:cs typeface="Arial" charset="0"/>
              </a:rPr>
              <a:t>calculates</a:t>
            </a:r>
            <a:r>
              <a:rPr lang="nb-NO" sz="1000" dirty="0">
                <a:latin typeface="Arial" charset="0"/>
                <a:cs typeface="Arial" charset="0"/>
              </a:rPr>
              <a:t> solid </a:t>
            </a:r>
            <a:r>
              <a:rPr lang="nb-NO" sz="1000" dirty="0" err="1">
                <a:latin typeface="Arial" charset="0"/>
                <a:cs typeface="Arial" charset="0"/>
              </a:rPr>
              <a:t>formation</a:t>
            </a:r>
            <a:r>
              <a:rPr lang="nb-NO" sz="1000" dirty="0">
                <a:latin typeface="Arial" charset="0"/>
                <a:cs typeface="Arial" charset="0"/>
              </a:rPr>
              <a:t> </a:t>
            </a:r>
            <a:r>
              <a:rPr lang="nb-NO" sz="1000" dirty="0" err="1">
                <a:latin typeface="Arial" charset="0"/>
                <a:cs typeface="Arial" charset="0"/>
              </a:rPr>
              <a:t>temperature</a:t>
            </a:r>
            <a:endParaRPr lang="nb-NO" sz="1000" dirty="0">
              <a:latin typeface="Arial" charset="0"/>
              <a:cs typeface="Arial" charset="0"/>
            </a:endParaRPr>
          </a:p>
          <a:p>
            <a:pPr eaLnBrk="1" hangingPunct="1">
              <a:defRPr/>
            </a:pPr>
            <a:endParaRPr lang="nb-NO" sz="1000" dirty="0">
              <a:latin typeface="Arial" charset="0"/>
              <a:cs typeface="Arial" charset="0"/>
            </a:endParaRPr>
          </a:p>
          <a:p>
            <a:pPr eaLnBrk="1" hangingPunct="1">
              <a:defRPr/>
            </a:pPr>
            <a:r>
              <a:rPr lang="nb-NO" sz="1000" dirty="0" err="1">
                <a:latin typeface="Arial" charset="0"/>
                <a:cs typeface="Arial" charset="0"/>
              </a:rPr>
              <a:t>solidComplexT</a:t>
            </a:r>
            <a:r>
              <a:rPr lang="nb-NO" sz="1000" dirty="0">
                <a:latin typeface="Arial" charset="0"/>
                <a:cs typeface="Arial" charset="0"/>
              </a:rPr>
              <a:t>(fluid_1, ‘MEG’, ‘water’)	% </a:t>
            </a:r>
            <a:r>
              <a:rPr lang="nb-NO" sz="1000" dirty="0" err="1">
                <a:latin typeface="Arial" charset="0"/>
                <a:cs typeface="Arial" charset="0"/>
              </a:rPr>
              <a:t>cakculates</a:t>
            </a:r>
            <a:r>
              <a:rPr lang="nb-NO" sz="1000" dirty="0">
                <a:latin typeface="Arial" charset="0"/>
                <a:cs typeface="Arial" charset="0"/>
              </a:rPr>
              <a:t> </a:t>
            </a:r>
            <a:r>
              <a:rPr lang="nb-NO" sz="1000" dirty="0" err="1">
                <a:latin typeface="Arial" charset="0"/>
                <a:cs typeface="Arial" charset="0"/>
              </a:rPr>
              <a:t>the</a:t>
            </a:r>
            <a:r>
              <a:rPr lang="nb-NO" sz="1000" dirty="0">
                <a:latin typeface="Arial" charset="0"/>
                <a:cs typeface="Arial" charset="0"/>
              </a:rPr>
              <a:t> solid </a:t>
            </a:r>
            <a:r>
              <a:rPr lang="nb-NO" sz="1000" dirty="0" err="1">
                <a:latin typeface="Arial" charset="0"/>
                <a:cs typeface="Arial" charset="0"/>
              </a:rPr>
              <a:t>complex</a:t>
            </a:r>
            <a:r>
              <a:rPr lang="nb-NO" sz="1000" dirty="0">
                <a:latin typeface="Arial" charset="0"/>
                <a:cs typeface="Arial" charset="0"/>
              </a:rPr>
              <a:t> </a:t>
            </a:r>
            <a:r>
              <a:rPr lang="nb-NO" sz="1000" dirty="0" err="1">
                <a:latin typeface="Arial" charset="0"/>
                <a:cs typeface="Arial" charset="0"/>
              </a:rPr>
              <a:t>formation</a:t>
            </a:r>
            <a:r>
              <a:rPr lang="nb-NO" sz="1000" dirty="0">
                <a:latin typeface="Arial" charset="0"/>
                <a:cs typeface="Arial" charset="0"/>
              </a:rPr>
              <a:t> </a:t>
            </a:r>
            <a:r>
              <a:rPr lang="nb-NO" sz="1000" dirty="0" err="1">
                <a:latin typeface="Arial" charset="0"/>
                <a:cs typeface="Arial" charset="0"/>
              </a:rPr>
              <a:t>temperature</a:t>
            </a:r>
            <a:r>
              <a:rPr lang="nb-NO" sz="1000" dirty="0">
                <a:latin typeface="Arial" charset="0"/>
                <a:cs typeface="Arial" charset="0"/>
              </a:rPr>
              <a:t> </a:t>
            </a:r>
            <a:r>
              <a:rPr lang="nb-NO" sz="1000" dirty="0" err="1">
                <a:latin typeface="Arial" charset="0"/>
                <a:cs typeface="Arial" charset="0"/>
              </a:rPr>
              <a:t>of</a:t>
            </a:r>
            <a:r>
              <a:rPr lang="nb-NO" sz="1000" dirty="0">
                <a:latin typeface="Arial" charset="0"/>
                <a:cs typeface="Arial" charset="0"/>
              </a:rPr>
              <a:t> MEG-water</a:t>
            </a:r>
          </a:p>
          <a:p>
            <a:pPr eaLnBrk="1" hangingPunct="1">
              <a:defRPr/>
            </a:pPr>
            <a:endParaRPr lang="nb-NO" sz="1000" i="1" dirty="0">
              <a:latin typeface="Arial" charset="0"/>
              <a:cs typeface="Arial" charset="0"/>
            </a:endParaRPr>
          </a:p>
          <a:p>
            <a:pPr eaLnBrk="1" hangingPunct="1">
              <a:defRPr/>
            </a:pPr>
            <a:endParaRPr lang="en-US" sz="1000" i="1" dirty="0">
              <a:latin typeface="Arial" charset="0"/>
              <a:cs typeface="Arial" charset="0"/>
            </a:endParaRPr>
          </a:p>
        </p:txBody>
      </p:sp>
    </p:spTree>
    <p:extLst>
      <p:ext uri="{BB962C8B-B14F-4D97-AF65-F5344CB8AC3E}">
        <p14:creationId xmlns:p14="http://schemas.microsoft.com/office/powerpoint/2010/main" val="27461663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17044509-15BD-43DE-872E-4A19BD7BCDA8}"/>
              </a:ext>
            </a:extLst>
          </p:cNvPr>
          <p:cNvSpPr>
            <a:spLocks noGrp="1" noChangeArrowheads="1"/>
          </p:cNvSpPr>
          <p:nvPr>
            <p:ph type="title"/>
          </p:nvPr>
        </p:nvSpPr>
        <p:spPr/>
        <p:txBody>
          <a:bodyPr/>
          <a:lstStyle/>
          <a:p>
            <a:r>
              <a:rPr lang="en-US" altLang="en-US" sz="2800"/>
              <a:t>Calculation of thermodynamic, physical and transport properties</a:t>
            </a:r>
            <a:endParaRPr lang="en-GB" altLang="en-US" sz="2800"/>
          </a:p>
        </p:txBody>
      </p:sp>
      <p:sp>
        <p:nvSpPr>
          <p:cNvPr id="48131" name="Content Placeholder 2">
            <a:extLst>
              <a:ext uri="{FF2B5EF4-FFF2-40B4-BE49-F238E27FC236}">
                <a16:creationId xmlns:a16="http://schemas.microsoft.com/office/drawing/2014/main" id="{058098FA-2F37-4297-9182-C2887AF50813}"/>
              </a:ext>
            </a:extLst>
          </p:cNvPr>
          <p:cNvSpPr>
            <a:spLocks noGrp="1" noChangeArrowheads="1"/>
          </p:cNvSpPr>
          <p:nvPr>
            <p:ph idx="1"/>
          </p:nvPr>
        </p:nvSpPr>
        <p:spPr/>
        <p:txBody>
          <a:bodyPr/>
          <a:lstStyle/>
          <a:p>
            <a:r>
              <a:rPr lang="nb-NO" altLang="en-US"/>
              <a:t>A numer of physical and transport properties can be calculated using NeqSim. Examples of such properties are:</a:t>
            </a:r>
          </a:p>
          <a:p>
            <a:pPr lvl="1"/>
            <a:r>
              <a:rPr lang="nb-NO" altLang="en-US"/>
              <a:t>Densities</a:t>
            </a:r>
          </a:p>
          <a:p>
            <a:pPr lvl="1"/>
            <a:r>
              <a:rPr lang="nb-NO" altLang="en-US"/>
              <a:t>Viscosities</a:t>
            </a:r>
          </a:p>
          <a:p>
            <a:pPr lvl="1"/>
            <a:r>
              <a:rPr lang="nb-NO" altLang="en-US"/>
              <a:t>Conductivities</a:t>
            </a:r>
          </a:p>
          <a:p>
            <a:pPr lvl="1"/>
            <a:r>
              <a:rPr lang="nb-NO" altLang="en-US"/>
              <a:t>Diffusivities</a:t>
            </a:r>
          </a:p>
          <a:p>
            <a:pPr lvl="1"/>
            <a:r>
              <a:rPr lang="nb-NO" altLang="en-US"/>
              <a:t>Interfacial tension</a:t>
            </a:r>
          </a:p>
          <a:p>
            <a:pPr lvl="1"/>
            <a:r>
              <a:rPr lang="nb-NO" altLang="en-US"/>
              <a:t>Solid surface adsorption properties</a:t>
            </a:r>
          </a:p>
          <a:p>
            <a:r>
              <a:rPr lang="nb-NO" altLang="en-US"/>
              <a:t>A number of methods are available for calculating the various properties</a:t>
            </a:r>
            <a:endParaRPr lang="en-GB" altLang="en-US"/>
          </a:p>
        </p:txBody>
      </p:sp>
    </p:spTree>
    <p:extLst>
      <p:ext uri="{BB962C8B-B14F-4D97-AF65-F5344CB8AC3E}">
        <p14:creationId xmlns:p14="http://schemas.microsoft.com/office/powerpoint/2010/main" val="918888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ED68DF7B-FE27-46FE-A07C-A7C94B1FA889}"/>
              </a:ext>
            </a:extLst>
          </p:cNvPr>
          <p:cNvSpPr>
            <a:spLocks noGrp="1" noChangeArrowheads="1"/>
          </p:cNvSpPr>
          <p:nvPr>
            <p:ph type="title"/>
          </p:nvPr>
        </p:nvSpPr>
        <p:spPr/>
        <p:txBody>
          <a:bodyPr/>
          <a:lstStyle/>
          <a:p>
            <a:pPr marL="342900" indent="-342900"/>
            <a:r>
              <a:rPr lang="en-US" altLang="en-US"/>
              <a:t>Density, Enthalpy, Entropy, etc.</a:t>
            </a:r>
            <a:endParaRPr lang="en-GB" altLang="en-US" sz="8000"/>
          </a:p>
        </p:txBody>
      </p:sp>
      <p:sp>
        <p:nvSpPr>
          <p:cNvPr id="49155" name="Content Placeholder 2">
            <a:extLst>
              <a:ext uri="{FF2B5EF4-FFF2-40B4-BE49-F238E27FC236}">
                <a16:creationId xmlns:a16="http://schemas.microsoft.com/office/drawing/2014/main" id="{EFA6DAFC-2E42-41C1-A382-9E2402A5956C}"/>
              </a:ext>
            </a:extLst>
          </p:cNvPr>
          <p:cNvSpPr>
            <a:spLocks noGrp="1" noChangeArrowheads="1"/>
          </p:cNvSpPr>
          <p:nvPr>
            <p:ph idx="1"/>
          </p:nvPr>
        </p:nvSpPr>
        <p:spPr>
          <a:xfrm>
            <a:off x="1776413" y="1266826"/>
            <a:ext cx="8640762" cy="2544763"/>
          </a:xfrm>
        </p:spPr>
        <p:txBody>
          <a:bodyPr/>
          <a:lstStyle/>
          <a:p>
            <a:r>
              <a:rPr lang="nb-NO" altLang="en-US"/>
              <a:t>The density of a fluid can be obtained in two ways:</a:t>
            </a:r>
          </a:p>
          <a:p>
            <a:pPr lvl="1"/>
            <a:r>
              <a:rPr lang="nb-NO" altLang="en-US"/>
              <a:t>fluidName.getPhase(phaseNumber).getPhysicalProperties().getDensity()</a:t>
            </a:r>
          </a:p>
          <a:p>
            <a:pPr lvl="1"/>
            <a:r>
              <a:rPr lang="nb-NO" altLang="en-US"/>
              <a:t>density(fluidName) – returns an aray of denisties for a mulit phase system</a:t>
            </a:r>
          </a:p>
          <a:p>
            <a:r>
              <a:rPr lang="nb-NO" altLang="en-US"/>
              <a:t>The enthalp and entropy are obtained from the functions:</a:t>
            </a:r>
          </a:p>
          <a:p>
            <a:pPr lvl="1"/>
            <a:r>
              <a:rPr lang="nb-NO" altLang="en-US"/>
              <a:t>fluidName.getEnthalpy,  fluidName.getEntropy    - returns total enthalpy/entropy</a:t>
            </a:r>
          </a:p>
          <a:p>
            <a:pPr lvl="1"/>
            <a:r>
              <a:rPr lang="nb-NO" altLang="en-US"/>
              <a:t>fluidName.getPhase(phaseNumber).getEnhalpy - returns enthalpy/entropy for a given phase</a:t>
            </a:r>
          </a:p>
          <a:p>
            <a:pPr lvl="1"/>
            <a:endParaRPr lang="en-GB" altLang="en-US"/>
          </a:p>
        </p:txBody>
      </p:sp>
      <p:sp>
        <p:nvSpPr>
          <p:cNvPr id="6" name="TextBox 5">
            <a:extLst>
              <a:ext uri="{FF2B5EF4-FFF2-40B4-BE49-F238E27FC236}">
                <a16:creationId xmlns:a16="http://schemas.microsoft.com/office/drawing/2014/main" id="{A158F30F-814D-4BEE-8D33-A23256F51B46}"/>
              </a:ext>
            </a:extLst>
          </p:cNvPr>
          <p:cNvSpPr txBox="1"/>
          <p:nvPr/>
        </p:nvSpPr>
        <p:spPr>
          <a:xfrm>
            <a:off x="2035175" y="3951289"/>
            <a:ext cx="8205788" cy="2708275"/>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fluid_1.addComponent('methane', 1.0);       		% adding 1 mole/second of methane</a:t>
            </a:r>
          </a:p>
          <a:p>
            <a:pPr eaLnBrk="1" hangingPunct="1">
              <a:defRPr/>
            </a:pPr>
            <a:r>
              <a:rPr lang="en-US" sz="1000" i="1" dirty="0">
                <a:latin typeface="Arial" charset="0"/>
                <a:cs typeface="Arial" charset="0"/>
              </a:rPr>
              <a:t>fluid_1.addComponent(‘n-heptane', 1.0); 		% adding 1 mole/second of n-heptane</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TPflash</a:t>
            </a:r>
            <a:r>
              <a:rPr lang="en-US" sz="1000" i="1" dirty="0">
                <a:latin typeface="Arial" charset="0"/>
                <a:cs typeface="Arial" charset="0"/>
              </a:rPr>
              <a:t>(fluid_1)				% doing a </a:t>
            </a:r>
            <a:r>
              <a:rPr lang="en-US" sz="1000" i="1" dirty="0" err="1">
                <a:latin typeface="Arial" charset="0"/>
                <a:cs typeface="Arial" charset="0"/>
              </a:rPr>
              <a:t>TPflash</a:t>
            </a:r>
            <a:r>
              <a:rPr lang="en-US" sz="1000" i="1" dirty="0">
                <a:latin typeface="Arial" charset="0"/>
                <a:cs typeface="Arial" charset="0"/>
              </a:rPr>
              <a:t> at constant pressure and temperature</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fluid_1.getEnthalpy;			% reads total Enthalpy (unit is J/</a:t>
            </a:r>
            <a:r>
              <a:rPr lang="en-US" sz="1000" i="1" dirty="0" err="1">
                <a:latin typeface="Arial" charset="0"/>
                <a:cs typeface="Arial" charset="0"/>
              </a:rPr>
              <a:t>mol</a:t>
            </a:r>
            <a:r>
              <a:rPr lang="en-US" sz="1000" i="1" dirty="0">
                <a:latin typeface="Arial" charset="0"/>
                <a:cs typeface="Arial" charset="0"/>
              </a:rPr>
              <a:t>)</a:t>
            </a:r>
          </a:p>
          <a:p>
            <a:pPr eaLnBrk="1" hangingPunct="1">
              <a:defRPr/>
            </a:pPr>
            <a:r>
              <a:rPr lang="en-US" sz="1000" i="1" dirty="0">
                <a:latin typeface="Arial" charset="0"/>
                <a:cs typeface="Arial" charset="0"/>
              </a:rPr>
              <a:t>fluid_1.getEntropy;			% reads total Entropy</a:t>
            </a:r>
          </a:p>
          <a:p>
            <a:pPr eaLnBrk="1" hangingPunct="1">
              <a:defRPr/>
            </a:pPr>
            <a:r>
              <a:rPr lang="en-US" sz="1000" i="1" dirty="0">
                <a:latin typeface="Arial" charset="0"/>
                <a:cs typeface="Arial" charset="0"/>
              </a:rPr>
              <a:t>fluid_1.getPhase(0).</a:t>
            </a:r>
            <a:r>
              <a:rPr lang="en-US" sz="1000" i="1" dirty="0" err="1">
                <a:latin typeface="Arial" charset="0"/>
                <a:cs typeface="Arial" charset="0"/>
              </a:rPr>
              <a:t>getEntropy</a:t>
            </a:r>
            <a:r>
              <a:rPr lang="en-US" sz="1000" i="1" dirty="0">
                <a:latin typeface="Arial" charset="0"/>
                <a:cs typeface="Arial" charset="0"/>
              </a:rPr>
              <a:t>			% read entropy of first phase (gas in this case)</a:t>
            </a:r>
          </a:p>
          <a:p>
            <a:pPr eaLnBrk="1" hangingPunct="1">
              <a:defRPr/>
            </a:pPr>
            <a:r>
              <a:rPr lang="en-US" sz="1000" i="1" dirty="0">
                <a:latin typeface="Arial" charset="0"/>
                <a:cs typeface="Arial" charset="0"/>
              </a:rPr>
              <a:t>flluid_1.getPhase(0).</a:t>
            </a:r>
            <a:r>
              <a:rPr lang="en-US" sz="1000" i="1" dirty="0" err="1">
                <a:latin typeface="Arial" charset="0"/>
                <a:cs typeface="Arial" charset="0"/>
              </a:rPr>
              <a:t>getPhysicalProperties</a:t>
            </a:r>
            <a:r>
              <a:rPr lang="en-US" sz="1000" i="1" dirty="0">
                <a:latin typeface="Arial" charset="0"/>
                <a:cs typeface="Arial" charset="0"/>
              </a:rPr>
              <a:t>().</a:t>
            </a:r>
            <a:r>
              <a:rPr lang="en-US" sz="1000" i="1" dirty="0" err="1">
                <a:latin typeface="Arial" charset="0"/>
                <a:cs typeface="Arial" charset="0"/>
              </a:rPr>
              <a:t>getDensity</a:t>
            </a:r>
            <a:r>
              <a:rPr lang="en-US" sz="1000" i="1" dirty="0">
                <a:latin typeface="Arial" charset="0"/>
                <a:cs typeface="Arial" charset="0"/>
              </a:rPr>
              <a:t>	%reads density of first phase unit is kg/m^3</a:t>
            </a:r>
          </a:p>
        </p:txBody>
      </p:sp>
    </p:spTree>
    <p:extLst>
      <p:ext uri="{BB962C8B-B14F-4D97-AF65-F5344CB8AC3E}">
        <p14:creationId xmlns:p14="http://schemas.microsoft.com/office/powerpoint/2010/main" val="20168276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9B7BDB0D-5FB0-4A3C-9BFD-1CCC04B39E24}"/>
              </a:ext>
            </a:extLst>
          </p:cNvPr>
          <p:cNvSpPr>
            <a:spLocks noGrp="1" noChangeArrowheads="1"/>
          </p:cNvSpPr>
          <p:nvPr>
            <p:ph type="title"/>
          </p:nvPr>
        </p:nvSpPr>
        <p:spPr>
          <a:xfrm>
            <a:off x="1776413" y="252413"/>
            <a:ext cx="8640762" cy="755650"/>
          </a:xfrm>
        </p:spPr>
        <p:txBody>
          <a:bodyPr/>
          <a:lstStyle/>
          <a:p>
            <a:pPr marL="342900" indent="-342900"/>
            <a:r>
              <a:rPr lang="en-US" altLang="en-US"/>
              <a:t>Viscosity, Conductivity</a:t>
            </a:r>
            <a:endParaRPr lang="en-GB" altLang="en-US" sz="9600"/>
          </a:p>
        </p:txBody>
      </p:sp>
      <p:sp>
        <p:nvSpPr>
          <p:cNvPr id="3" name="Content Placeholder 2">
            <a:extLst>
              <a:ext uri="{FF2B5EF4-FFF2-40B4-BE49-F238E27FC236}">
                <a16:creationId xmlns:a16="http://schemas.microsoft.com/office/drawing/2014/main" id="{8B5DFA87-1D60-4334-9892-E2EC59BE7641}"/>
              </a:ext>
            </a:extLst>
          </p:cNvPr>
          <p:cNvSpPr>
            <a:spLocks noGrp="1"/>
          </p:cNvSpPr>
          <p:nvPr>
            <p:ph idx="1"/>
          </p:nvPr>
        </p:nvSpPr>
        <p:spPr/>
        <p:txBody>
          <a:bodyPr/>
          <a:lstStyle/>
          <a:p>
            <a:pPr>
              <a:buFont typeface="Arial" charset="0"/>
              <a:buChar char="•"/>
              <a:defRPr/>
            </a:pPr>
            <a:r>
              <a:rPr lang="nb-NO" dirty="0" err="1"/>
              <a:t>Viscosity</a:t>
            </a:r>
            <a:r>
              <a:rPr lang="nb-NO" dirty="0"/>
              <a:t> and </a:t>
            </a:r>
            <a:r>
              <a:rPr lang="nb-NO" dirty="0" err="1"/>
              <a:t>conductivity</a:t>
            </a:r>
            <a:r>
              <a:rPr lang="nb-NO" dirty="0"/>
              <a:t> is </a:t>
            </a:r>
            <a:r>
              <a:rPr lang="nb-NO" dirty="0" err="1"/>
              <a:t>obtained</a:t>
            </a:r>
            <a:r>
              <a:rPr lang="nb-NO" dirty="0"/>
              <a:t> </a:t>
            </a:r>
            <a:r>
              <a:rPr lang="nb-NO" dirty="0" err="1"/>
              <a:t>using</a:t>
            </a:r>
            <a:r>
              <a:rPr lang="nb-NO" dirty="0"/>
              <a:t> </a:t>
            </a:r>
            <a:r>
              <a:rPr lang="nb-NO" dirty="0" err="1"/>
              <a:t>the</a:t>
            </a:r>
            <a:r>
              <a:rPr lang="nb-NO" dirty="0"/>
              <a:t> </a:t>
            </a:r>
            <a:r>
              <a:rPr lang="nb-NO" dirty="0" err="1"/>
              <a:t>functions</a:t>
            </a:r>
            <a:endParaRPr lang="nb-NO" dirty="0"/>
          </a:p>
          <a:p>
            <a:pPr marL="457200" lvl="1" indent="0">
              <a:buNone/>
              <a:defRPr/>
            </a:pPr>
            <a:r>
              <a:rPr lang="nb-NO" dirty="0" err="1"/>
              <a:t>getViscosity</a:t>
            </a:r>
            <a:r>
              <a:rPr lang="nb-NO" dirty="0"/>
              <a:t>(), </a:t>
            </a:r>
            <a:r>
              <a:rPr lang="nb-NO" dirty="0" err="1"/>
              <a:t>getConductivity</a:t>
            </a:r>
            <a:r>
              <a:rPr lang="nb-NO" dirty="0"/>
              <a:t>()</a:t>
            </a:r>
            <a:endParaRPr lang="en-GB" dirty="0"/>
          </a:p>
          <a:p>
            <a:pPr marL="0" indent="-46037">
              <a:buNone/>
              <a:defRPr/>
            </a:pPr>
            <a:endParaRPr lang="nb-NO" dirty="0"/>
          </a:p>
        </p:txBody>
      </p:sp>
    </p:spTree>
    <p:extLst>
      <p:ext uri="{BB962C8B-B14F-4D97-AF65-F5344CB8AC3E}">
        <p14:creationId xmlns:p14="http://schemas.microsoft.com/office/powerpoint/2010/main" val="1582108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0A1400C0-699F-49C1-8D95-5C059C9A99A7}"/>
              </a:ext>
            </a:extLst>
          </p:cNvPr>
          <p:cNvSpPr>
            <a:spLocks noGrp="1" noChangeArrowheads="1"/>
          </p:cNvSpPr>
          <p:nvPr>
            <p:ph type="title"/>
          </p:nvPr>
        </p:nvSpPr>
        <p:spPr>
          <a:xfrm>
            <a:off x="1725613" y="260350"/>
            <a:ext cx="8640762" cy="508000"/>
          </a:xfrm>
        </p:spPr>
        <p:txBody>
          <a:bodyPr/>
          <a:lstStyle/>
          <a:p>
            <a:pPr eaLnBrk="1" hangingPunct="1"/>
            <a:r>
              <a:rPr lang="en-US" altLang="en-US"/>
              <a:t>Introduction to NeqSim for Matlab</a:t>
            </a:r>
          </a:p>
        </p:txBody>
      </p:sp>
      <p:sp>
        <p:nvSpPr>
          <p:cNvPr id="22533" name="Content Placeholder 2">
            <a:extLst>
              <a:ext uri="{FF2B5EF4-FFF2-40B4-BE49-F238E27FC236}">
                <a16:creationId xmlns:a16="http://schemas.microsoft.com/office/drawing/2014/main" id="{04A14854-4B42-437B-A2DA-74BE4F104163}"/>
              </a:ext>
            </a:extLst>
          </p:cNvPr>
          <p:cNvSpPr>
            <a:spLocks noGrp="1" noChangeArrowheads="1"/>
          </p:cNvSpPr>
          <p:nvPr>
            <p:ph idx="1"/>
          </p:nvPr>
        </p:nvSpPr>
        <p:spPr>
          <a:xfrm>
            <a:off x="1784351" y="892176"/>
            <a:ext cx="8640763" cy="4665663"/>
          </a:xfrm>
        </p:spPr>
        <p:txBody>
          <a:bodyPr/>
          <a:lstStyle/>
          <a:p>
            <a:pPr eaLnBrk="1" hangingPunct="1"/>
            <a:r>
              <a:rPr lang="en-US" altLang="en-US"/>
              <a:t>NeqSim – «</a:t>
            </a:r>
            <a:r>
              <a:rPr lang="en-US" altLang="en-US">
                <a:solidFill>
                  <a:srgbClr val="FF0000"/>
                </a:solidFill>
              </a:rPr>
              <a:t>N</a:t>
            </a:r>
            <a:r>
              <a:rPr lang="en-US" altLang="en-US"/>
              <a:t>on </a:t>
            </a:r>
            <a:r>
              <a:rPr lang="en-US" altLang="en-US">
                <a:solidFill>
                  <a:srgbClr val="FF0000"/>
                </a:solidFill>
              </a:rPr>
              <a:t>eq</a:t>
            </a:r>
            <a:r>
              <a:rPr lang="en-US" altLang="en-US"/>
              <a:t>uilibrium </a:t>
            </a:r>
            <a:r>
              <a:rPr lang="en-US" altLang="en-US">
                <a:solidFill>
                  <a:srgbClr val="FF0000"/>
                </a:solidFill>
              </a:rPr>
              <a:t>Sim</a:t>
            </a:r>
            <a:r>
              <a:rPr lang="en-US" altLang="en-US"/>
              <a:t>ulator»</a:t>
            </a:r>
            <a:r>
              <a:rPr lang="en-US" altLang="en-US" baseline="30000"/>
              <a:t>1)</a:t>
            </a:r>
          </a:p>
          <a:p>
            <a:pPr eaLnBrk="1" hangingPunct="1"/>
            <a:r>
              <a:rPr lang="en-US" altLang="en-US"/>
              <a:t>A tool for process and flow assurance specialist work in Statoil:</a:t>
            </a:r>
          </a:p>
          <a:p>
            <a:pPr lvl="1" eaLnBrk="1" hangingPunct="1"/>
            <a:r>
              <a:rPr lang="en-US" altLang="en-US"/>
              <a:t>Design of new advanced processes and equipment</a:t>
            </a:r>
          </a:p>
          <a:p>
            <a:pPr lvl="1" eaLnBrk="1" hangingPunct="1"/>
            <a:r>
              <a:rPr lang="en-US" altLang="en-US"/>
              <a:t>A tool for operational support</a:t>
            </a:r>
          </a:p>
          <a:p>
            <a:pPr lvl="1" eaLnBrk="1" hangingPunct="1"/>
            <a:r>
              <a:rPr lang="en-US" altLang="en-US"/>
              <a:t>A tool for taking R&amp;D into business (solutions, patents, ..)</a:t>
            </a:r>
          </a:p>
          <a:p>
            <a:pPr eaLnBrk="1" hangingPunct="1"/>
            <a:r>
              <a:rPr lang="en-US" altLang="en-US"/>
              <a:t>Main modules:</a:t>
            </a:r>
          </a:p>
          <a:p>
            <a:pPr lvl="1" eaLnBrk="1" hangingPunct="1"/>
            <a:r>
              <a:rPr lang="en-US" altLang="en-US"/>
              <a:t>Non-equilibrium and equilibrium thermodynamics</a:t>
            </a:r>
          </a:p>
          <a:p>
            <a:pPr lvl="1" eaLnBrk="1" hangingPunct="1"/>
            <a:r>
              <a:rPr lang="en-US" altLang="en-US"/>
              <a:t>Physical properties</a:t>
            </a:r>
          </a:p>
          <a:p>
            <a:pPr lvl="1" eaLnBrk="1" hangingPunct="1"/>
            <a:r>
              <a:rPr lang="en-US" altLang="en-US"/>
              <a:t>Chemical reaction equilibrium and kinetics</a:t>
            </a:r>
          </a:p>
          <a:p>
            <a:pPr lvl="1" eaLnBrk="1" hangingPunct="1"/>
            <a:r>
              <a:rPr lang="en-US" altLang="en-US"/>
              <a:t>Fluid mechanics</a:t>
            </a:r>
          </a:p>
          <a:p>
            <a:pPr lvl="1" eaLnBrk="1" hangingPunct="1"/>
            <a:r>
              <a:rPr lang="en-US" altLang="en-US"/>
              <a:t>Process simulation</a:t>
            </a:r>
          </a:p>
          <a:p>
            <a:pPr lvl="1" eaLnBrk="1" hangingPunct="1"/>
            <a:r>
              <a:rPr lang="en-US" altLang="en-US"/>
              <a:t>Statistics and parameter fitting</a:t>
            </a:r>
          </a:p>
          <a:p>
            <a:pPr lvl="1" eaLnBrk="1" hangingPunct="1"/>
            <a:r>
              <a:rPr lang="en-US" altLang="en-US"/>
              <a:t>Graphical user interface</a:t>
            </a:r>
          </a:p>
          <a:p>
            <a:pPr lvl="1" eaLnBrk="1" hangingPunct="1"/>
            <a:endParaRPr lang="en-US" altLang="en-US"/>
          </a:p>
          <a:p>
            <a:pPr eaLnBrk="1" hangingPunct="1"/>
            <a:endParaRPr lang="en-US" altLang="en-US"/>
          </a:p>
        </p:txBody>
      </p:sp>
    </p:spTree>
    <p:extLst>
      <p:ext uri="{BB962C8B-B14F-4D97-AF65-F5344CB8AC3E}">
        <p14:creationId xmlns:p14="http://schemas.microsoft.com/office/powerpoint/2010/main" val="6348246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a:extLst>
              <a:ext uri="{FF2B5EF4-FFF2-40B4-BE49-F238E27FC236}">
                <a16:creationId xmlns:a16="http://schemas.microsoft.com/office/drawing/2014/main" id="{462F773B-CDF8-4E9C-850D-1C1D37E99808}"/>
              </a:ext>
            </a:extLst>
          </p:cNvPr>
          <p:cNvSpPr>
            <a:spLocks noGrp="1" noChangeArrowheads="1"/>
          </p:cNvSpPr>
          <p:nvPr>
            <p:ph type="title"/>
          </p:nvPr>
        </p:nvSpPr>
        <p:spPr/>
        <p:txBody>
          <a:bodyPr/>
          <a:lstStyle/>
          <a:p>
            <a:pPr marL="342900" indent="-342900"/>
            <a:r>
              <a:rPr lang="en-US" altLang="en-US" sz="2800"/>
              <a:t>Interfacial tension</a:t>
            </a:r>
            <a:endParaRPr lang="en-GB" altLang="en-US" sz="8800"/>
          </a:p>
        </p:txBody>
      </p:sp>
      <p:sp>
        <p:nvSpPr>
          <p:cNvPr id="44035" name="Content Placeholder 2">
            <a:extLst>
              <a:ext uri="{FF2B5EF4-FFF2-40B4-BE49-F238E27FC236}">
                <a16:creationId xmlns:a16="http://schemas.microsoft.com/office/drawing/2014/main" id="{0315A495-AB1B-447C-87A1-7D74C9BFDECD}"/>
              </a:ext>
            </a:extLst>
          </p:cNvPr>
          <p:cNvSpPr>
            <a:spLocks noGrp="1"/>
          </p:cNvSpPr>
          <p:nvPr>
            <p:ph idx="1"/>
          </p:nvPr>
        </p:nvSpPr>
        <p:spPr>
          <a:xfrm>
            <a:off x="1793876" y="1428750"/>
            <a:ext cx="8640763" cy="4318000"/>
          </a:xfrm>
        </p:spPr>
        <p:txBody>
          <a:bodyPr/>
          <a:lstStyle/>
          <a:p>
            <a:pPr>
              <a:buFont typeface="Arial" charset="0"/>
              <a:buChar char="•"/>
              <a:defRPr/>
            </a:pPr>
            <a:r>
              <a:rPr lang="nb-NO" dirty="0" err="1"/>
              <a:t>Surface</a:t>
            </a:r>
            <a:r>
              <a:rPr lang="nb-NO" dirty="0"/>
              <a:t> </a:t>
            </a:r>
            <a:r>
              <a:rPr lang="nb-NO" dirty="0" err="1"/>
              <a:t>tension</a:t>
            </a:r>
            <a:r>
              <a:rPr lang="nb-NO" dirty="0"/>
              <a:t> </a:t>
            </a:r>
            <a:r>
              <a:rPr lang="nb-NO" dirty="0" err="1"/>
              <a:t>between</a:t>
            </a:r>
            <a:r>
              <a:rPr lang="nb-NO" dirty="0"/>
              <a:t> </a:t>
            </a:r>
            <a:r>
              <a:rPr lang="nb-NO" dirty="0" err="1"/>
              <a:t>phase</a:t>
            </a:r>
            <a:r>
              <a:rPr lang="nb-NO" dirty="0"/>
              <a:t> 0 and 1 is </a:t>
            </a:r>
            <a:r>
              <a:rPr lang="nb-NO" dirty="0" err="1"/>
              <a:t>calculated</a:t>
            </a:r>
            <a:r>
              <a:rPr lang="nb-NO" dirty="0"/>
              <a:t> from </a:t>
            </a:r>
            <a:r>
              <a:rPr lang="nb-NO" dirty="0" err="1"/>
              <a:t>method</a:t>
            </a:r>
            <a:r>
              <a:rPr lang="nb-NO" dirty="0"/>
              <a:t>:</a:t>
            </a:r>
            <a:br>
              <a:rPr lang="en-GB" dirty="0"/>
            </a:br>
            <a:r>
              <a:rPr lang="en-GB" dirty="0"/>
              <a:t>	fluid_1.getInterphaseProperties().</a:t>
            </a:r>
            <a:r>
              <a:rPr lang="en-GB" dirty="0" err="1"/>
              <a:t>getSurfaceTension</a:t>
            </a:r>
            <a:r>
              <a:rPr lang="en-GB" dirty="0"/>
              <a:t>(0, 1) </a:t>
            </a:r>
          </a:p>
          <a:p>
            <a:pPr>
              <a:buFont typeface="Arial" charset="0"/>
              <a:buChar char="•"/>
              <a:defRPr/>
            </a:pPr>
            <a:r>
              <a:rPr lang="nb-NO" dirty="0" err="1"/>
              <a:t>Various</a:t>
            </a:r>
            <a:r>
              <a:rPr lang="nb-NO" dirty="0"/>
              <a:t> </a:t>
            </a:r>
            <a:r>
              <a:rPr lang="nb-NO" dirty="0" err="1"/>
              <a:t>surface</a:t>
            </a:r>
            <a:r>
              <a:rPr lang="nb-NO" dirty="0"/>
              <a:t> </a:t>
            </a:r>
            <a:r>
              <a:rPr lang="nb-NO" dirty="0" err="1"/>
              <a:t>tension</a:t>
            </a:r>
            <a:r>
              <a:rPr lang="nb-NO" dirty="0"/>
              <a:t> </a:t>
            </a:r>
            <a:r>
              <a:rPr lang="nb-NO" dirty="0" err="1"/>
              <a:t>methods</a:t>
            </a:r>
            <a:r>
              <a:rPr lang="nb-NO" dirty="0"/>
              <a:t> </a:t>
            </a:r>
            <a:r>
              <a:rPr lang="nb-NO" dirty="0" err="1"/>
              <a:t>are</a:t>
            </a:r>
            <a:r>
              <a:rPr lang="nb-NO" dirty="0"/>
              <a:t> </a:t>
            </a:r>
            <a:r>
              <a:rPr lang="nb-NO" dirty="0" err="1"/>
              <a:t>available</a:t>
            </a:r>
            <a:r>
              <a:rPr lang="nb-NO" dirty="0"/>
              <a:t> (</a:t>
            </a:r>
            <a:r>
              <a:rPr lang="nb-NO" dirty="0" err="1"/>
              <a:t>parachor</a:t>
            </a:r>
            <a:r>
              <a:rPr lang="nb-NO" dirty="0"/>
              <a:t> </a:t>
            </a:r>
            <a:r>
              <a:rPr lang="nb-NO" dirty="0" err="1"/>
              <a:t>method</a:t>
            </a:r>
            <a:r>
              <a:rPr lang="nb-NO" dirty="0"/>
              <a:t>, gradient </a:t>
            </a:r>
            <a:r>
              <a:rPr lang="nb-NO" dirty="0" err="1"/>
              <a:t>theory</a:t>
            </a:r>
            <a:r>
              <a:rPr lang="nb-NO" dirty="0"/>
              <a:t>, etc.). </a:t>
            </a:r>
            <a:r>
              <a:rPr lang="nb-NO" dirty="0" err="1"/>
              <a:t>They</a:t>
            </a:r>
            <a:r>
              <a:rPr lang="nb-NO" dirty="0"/>
              <a:t> </a:t>
            </a:r>
            <a:r>
              <a:rPr lang="nb-NO" dirty="0" err="1"/>
              <a:t>method</a:t>
            </a:r>
            <a:r>
              <a:rPr lang="nb-NO" dirty="0"/>
              <a:t> to be used </a:t>
            </a:r>
            <a:r>
              <a:rPr lang="nb-NO" dirty="0" err="1"/>
              <a:t>are</a:t>
            </a:r>
            <a:r>
              <a:rPr lang="nb-NO" dirty="0"/>
              <a:t> </a:t>
            </a:r>
            <a:r>
              <a:rPr lang="nb-NO" dirty="0" err="1"/>
              <a:t>set</a:t>
            </a:r>
            <a:r>
              <a:rPr lang="nb-NO" dirty="0"/>
              <a:t> by:</a:t>
            </a:r>
            <a:br>
              <a:rPr lang="nb-NO" dirty="0"/>
            </a:br>
            <a:r>
              <a:rPr lang="nb-NO" dirty="0"/>
              <a:t>	</a:t>
            </a:r>
            <a:r>
              <a:rPr lang="en-GB" dirty="0"/>
              <a:t>fluid_1.getInterphaseProperties().</a:t>
            </a:r>
            <a:r>
              <a:rPr lang="en-GB" dirty="0" err="1"/>
              <a:t>setInterfacialTensionModel</a:t>
            </a:r>
            <a:r>
              <a:rPr lang="en-GB" dirty="0"/>
              <a:t>(0/1/2);</a:t>
            </a:r>
            <a:br>
              <a:rPr lang="en-GB" dirty="0"/>
            </a:br>
            <a:r>
              <a:rPr lang="en-GB" dirty="0"/>
              <a:t>where 0 is </a:t>
            </a:r>
            <a:r>
              <a:rPr lang="en-GB" dirty="0" err="1"/>
              <a:t>parachor</a:t>
            </a:r>
            <a:r>
              <a:rPr lang="en-GB" dirty="0"/>
              <a:t> method, 1 is gradient theory and 2 is linear gradient theory</a:t>
            </a:r>
          </a:p>
          <a:p>
            <a:pPr marL="0" indent="0">
              <a:buNone/>
              <a:defRPr/>
            </a:pPr>
            <a:endParaRPr lang="nb-NO" dirty="0"/>
          </a:p>
        </p:txBody>
      </p:sp>
    </p:spTree>
    <p:extLst>
      <p:ext uri="{BB962C8B-B14F-4D97-AF65-F5344CB8AC3E}">
        <p14:creationId xmlns:p14="http://schemas.microsoft.com/office/powerpoint/2010/main" val="23647766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800F7190-B3B8-4BFF-B1C7-512F7CE88F1C}"/>
              </a:ext>
            </a:extLst>
          </p:cNvPr>
          <p:cNvSpPr>
            <a:spLocks noGrp="1" noChangeArrowheads="1"/>
          </p:cNvSpPr>
          <p:nvPr>
            <p:ph type="title"/>
          </p:nvPr>
        </p:nvSpPr>
        <p:spPr/>
        <p:txBody>
          <a:bodyPr/>
          <a:lstStyle/>
          <a:p>
            <a:r>
              <a:rPr lang="en-US" altLang="en-US"/>
              <a:t>Solid adsorption</a:t>
            </a:r>
            <a:endParaRPr lang="en-GB" altLang="en-US"/>
          </a:p>
        </p:txBody>
      </p:sp>
      <p:sp>
        <p:nvSpPr>
          <p:cNvPr id="52227" name="Content Placeholder 2">
            <a:extLst>
              <a:ext uri="{FF2B5EF4-FFF2-40B4-BE49-F238E27FC236}">
                <a16:creationId xmlns:a16="http://schemas.microsoft.com/office/drawing/2014/main" id="{142F10A4-E8A3-4980-9EBD-330C9061B90E}"/>
              </a:ext>
            </a:extLst>
          </p:cNvPr>
          <p:cNvSpPr>
            <a:spLocks noGrp="1" noChangeArrowheads="1"/>
          </p:cNvSpPr>
          <p:nvPr>
            <p:ph idx="1"/>
          </p:nvPr>
        </p:nvSpPr>
        <p:spPr>
          <a:xfrm>
            <a:off x="1793876" y="1744663"/>
            <a:ext cx="8640763" cy="4318000"/>
          </a:xfrm>
        </p:spPr>
        <p:txBody>
          <a:bodyPr/>
          <a:lstStyle/>
          <a:p>
            <a:pPr marL="0" indent="0">
              <a:buNone/>
            </a:pPr>
            <a:r>
              <a:rPr lang="nb-NO" altLang="en-US" sz="1400"/>
              <a:t>Adsorption of gas on a solid material (kg component/kg material) is calculated by methods:</a:t>
            </a:r>
            <a:endParaRPr lang="en-GB" altLang="en-US" sz="1400"/>
          </a:p>
          <a:p>
            <a:pPr marL="0" indent="0">
              <a:buNone/>
            </a:pPr>
            <a:r>
              <a:rPr lang="en-GB" altLang="en-US" sz="1400"/>
              <a:t>fluid_1.getInterphaseProperties().initAdsorption();</a:t>
            </a:r>
            <a:br>
              <a:rPr lang="en-GB" altLang="en-US" sz="1400"/>
            </a:br>
            <a:r>
              <a:rPr lang="en-GB" altLang="en-US" sz="1400"/>
              <a:t>fluid_1.getInterphaseProperties().setSolidAdsorbentMaterial("AC");  % Activated carbon Norit R1</a:t>
            </a:r>
            <a:br>
              <a:rPr lang="en-GB" altLang="en-US" sz="1400"/>
            </a:br>
            <a:r>
              <a:rPr lang="en-GB" altLang="en-US" sz="1400"/>
              <a:t>fluid_1.getInterphaseProperties().calcAdsorption();</a:t>
            </a:r>
          </a:p>
        </p:txBody>
      </p:sp>
    </p:spTree>
    <p:extLst>
      <p:ext uri="{BB962C8B-B14F-4D97-AF65-F5344CB8AC3E}">
        <p14:creationId xmlns:p14="http://schemas.microsoft.com/office/powerpoint/2010/main" val="871605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a:extLst>
              <a:ext uri="{FF2B5EF4-FFF2-40B4-BE49-F238E27FC236}">
                <a16:creationId xmlns:a16="http://schemas.microsoft.com/office/drawing/2014/main" id="{A401D34A-AC78-412E-A04F-A589CB8FAAA7}"/>
              </a:ext>
            </a:extLst>
          </p:cNvPr>
          <p:cNvSpPr>
            <a:spLocks noGrp="1" noChangeArrowheads="1"/>
          </p:cNvSpPr>
          <p:nvPr>
            <p:ph type="title"/>
          </p:nvPr>
        </p:nvSpPr>
        <p:spPr/>
        <p:txBody>
          <a:bodyPr/>
          <a:lstStyle/>
          <a:p>
            <a:pPr marL="342900" indent="-342900"/>
            <a:r>
              <a:rPr lang="en-US" altLang="en-US"/>
              <a:t>Diffusion coefficients</a:t>
            </a:r>
            <a:endParaRPr lang="en-GB" altLang="en-US" sz="9600"/>
          </a:p>
        </p:txBody>
      </p:sp>
      <p:sp>
        <p:nvSpPr>
          <p:cNvPr id="53251" name="Content Placeholder 2">
            <a:extLst>
              <a:ext uri="{FF2B5EF4-FFF2-40B4-BE49-F238E27FC236}">
                <a16:creationId xmlns:a16="http://schemas.microsoft.com/office/drawing/2014/main" id="{972A7EA1-30FF-4234-903E-0CCE38DB2D02}"/>
              </a:ext>
            </a:extLst>
          </p:cNvPr>
          <p:cNvSpPr>
            <a:spLocks noGrp="1" noChangeArrowheads="1"/>
          </p:cNvSpPr>
          <p:nvPr>
            <p:ph idx="1"/>
          </p:nvPr>
        </p:nvSpPr>
        <p:spPr/>
        <p:txBody>
          <a:bodyPr/>
          <a:lstStyle/>
          <a:p>
            <a:endParaRPr lang="en-GB" altLang="en-US"/>
          </a:p>
        </p:txBody>
      </p:sp>
    </p:spTree>
    <p:extLst>
      <p:ext uri="{BB962C8B-B14F-4D97-AF65-F5344CB8AC3E}">
        <p14:creationId xmlns:p14="http://schemas.microsoft.com/office/powerpoint/2010/main" val="20277264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0E1D7DF-29D1-48F9-A5D2-997A918763C3}"/>
              </a:ext>
            </a:extLst>
          </p:cNvPr>
          <p:cNvSpPr>
            <a:spLocks noGrp="1" noChangeArrowheads="1"/>
          </p:cNvSpPr>
          <p:nvPr>
            <p:ph type="title"/>
          </p:nvPr>
        </p:nvSpPr>
        <p:spPr/>
        <p:txBody>
          <a:bodyPr/>
          <a:lstStyle/>
          <a:p>
            <a:r>
              <a:rPr lang="en-US" altLang="en-US"/>
              <a:t>Characterization, PVT simulation and reservoir fluid tuning</a:t>
            </a:r>
            <a:endParaRPr lang="en-GB" altLang="en-US"/>
          </a:p>
        </p:txBody>
      </p:sp>
      <p:sp>
        <p:nvSpPr>
          <p:cNvPr id="54275" name="Content Placeholder 2">
            <a:extLst>
              <a:ext uri="{FF2B5EF4-FFF2-40B4-BE49-F238E27FC236}">
                <a16:creationId xmlns:a16="http://schemas.microsoft.com/office/drawing/2014/main" id="{117CDFA0-7CA6-4468-BDD2-B63FDE890E22}"/>
              </a:ext>
            </a:extLst>
          </p:cNvPr>
          <p:cNvSpPr>
            <a:spLocks noGrp="1" noChangeArrowheads="1"/>
          </p:cNvSpPr>
          <p:nvPr>
            <p:ph idx="1"/>
          </p:nvPr>
        </p:nvSpPr>
        <p:spPr>
          <a:xfrm>
            <a:off x="1784351" y="1436688"/>
            <a:ext cx="8640763" cy="4318000"/>
          </a:xfrm>
        </p:spPr>
        <p:txBody>
          <a:bodyPr/>
          <a:lstStyle/>
          <a:p>
            <a:r>
              <a:rPr lang="nb-NO" altLang="en-US"/>
              <a:t>NeqSim have implemented a number of characterisation methods for the available equation of states</a:t>
            </a:r>
          </a:p>
          <a:p>
            <a:r>
              <a:rPr lang="nb-NO" altLang="en-US"/>
              <a:t>Typically a fluid consists of standard defined components, pseudo components (oil fractions) and eventually a plus fraction component</a:t>
            </a:r>
          </a:p>
          <a:p>
            <a:r>
              <a:rPr lang="nb-NO" altLang="en-US"/>
              <a:t>The characterization method will dstiribute components into a number of boiling point fraction (TBP-fractions). As default twelve TBP fractions are used.</a:t>
            </a:r>
          </a:p>
          <a:p>
            <a:r>
              <a:rPr lang="nb-NO" altLang="en-US"/>
              <a:t>The properties of TBP fractions are calculted using vaius methods relating critical properties (Tc, Pc, acentric factor) to molar mass and density of the fraction.</a:t>
            </a:r>
          </a:p>
          <a:p>
            <a:endParaRPr lang="nb-NO" altLang="en-US"/>
          </a:p>
        </p:txBody>
      </p:sp>
    </p:spTree>
    <p:extLst>
      <p:ext uri="{BB962C8B-B14F-4D97-AF65-F5344CB8AC3E}">
        <p14:creationId xmlns:p14="http://schemas.microsoft.com/office/powerpoint/2010/main" val="24992584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6FDCD75F-6104-4089-9D2E-401040F51BC2}"/>
              </a:ext>
            </a:extLst>
          </p:cNvPr>
          <p:cNvSpPr>
            <a:spLocks noGrp="1" noChangeArrowheads="1"/>
          </p:cNvSpPr>
          <p:nvPr>
            <p:ph type="title"/>
          </p:nvPr>
        </p:nvSpPr>
        <p:spPr>
          <a:xfrm>
            <a:off x="1776413" y="252414"/>
            <a:ext cx="8640762" cy="669925"/>
          </a:xfrm>
        </p:spPr>
        <p:txBody>
          <a:bodyPr/>
          <a:lstStyle/>
          <a:p>
            <a:pPr marL="342900" indent="-342900"/>
            <a:r>
              <a:rPr lang="en-US" altLang="en-US" sz="2800"/>
              <a:t>TBP fractions and model selection</a:t>
            </a:r>
            <a:endParaRPr lang="en-GB" altLang="en-US" sz="9600"/>
          </a:p>
        </p:txBody>
      </p:sp>
      <p:sp>
        <p:nvSpPr>
          <p:cNvPr id="55299" name="Content Placeholder 2">
            <a:extLst>
              <a:ext uri="{FF2B5EF4-FFF2-40B4-BE49-F238E27FC236}">
                <a16:creationId xmlns:a16="http://schemas.microsoft.com/office/drawing/2014/main" id="{B18FC440-1184-4C68-90A0-D14507D549E9}"/>
              </a:ext>
            </a:extLst>
          </p:cNvPr>
          <p:cNvSpPr>
            <a:spLocks noGrp="1" noChangeArrowheads="1"/>
          </p:cNvSpPr>
          <p:nvPr>
            <p:ph idx="1"/>
          </p:nvPr>
        </p:nvSpPr>
        <p:spPr>
          <a:xfrm>
            <a:off x="1776413" y="1266825"/>
            <a:ext cx="8640762" cy="4318000"/>
          </a:xfrm>
        </p:spPr>
        <p:txBody>
          <a:bodyPr/>
          <a:lstStyle/>
          <a:p>
            <a:r>
              <a:rPr lang="nb-NO" altLang="en-US"/>
              <a:t>A pseudocomponent (true boiling point fraction) is added to a fluid using the method:</a:t>
            </a:r>
            <a:br>
              <a:rPr lang="nb-NO" altLang="en-US"/>
            </a:br>
            <a:r>
              <a:rPr lang="nb-NO" altLang="en-US" i="1"/>
              <a:t>addTPBfraction(‘fraction name’, numer of moles, molar mass, density)</a:t>
            </a:r>
            <a:br>
              <a:rPr lang="en-GB" altLang="en-US"/>
            </a:br>
            <a:r>
              <a:rPr lang="en-GB" altLang="en-US"/>
              <a:t>the unit for molar mass is kg/mol and density is gr/cm^3</a:t>
            </a:r>
          </a:p>
          <a:p>
            <a:r>
              <a:rPr lang="nb-NO" altLang="en-US"/>
              <a:t>The method used for characterization of TBP fractions is set by:</a:t>
            </a:r>
            <a:br>
              <a:rPr lang="nb-NO" altLang="en-US"/>
            </a:br>
            <a:r>
              <a:rPr lang="nb-NO" altLang="en-US"/>
              <a:t> </a:t>
            </a:r>
            <a:r>
              <a:rPr lang="nb-NO" altLang="en-US" sz="1200" i="1"/>
              <a:t>fluidName.getCharacterization().setTBPModel(‘PedersenSRK’); </a:t>
            </a:r>
            <a:br>
              <a:rPr lang="nb-NO" altLang="en-US" sz="1200"/>
            </a:br>
            <a:r>
              <a:rPr lang="nb-NO" altLang="en-US" sz="1200"/>
              <a:t>Available options are ,RiaziDaubert,  PedersenPR,  PedersenSRK.</a:t>
            </a:r>
          </a:p>
        </p:txBody>
      </p:sp>
      <p:sp>
        <p:nvSpPr>
          <p:cNvPr id="6" name="TextBox 5">
            <a:extLst>
              <a:ext uri="{FF2B5EF4-FFF2-40B4-BE49-F238E27FC236}">
                <a16:creationId xmlns:a16="http://schemas.microsoft.com/office/drawing/2014/main" id="{811E79CD-27AD-43CC-8F5E-D13D190678B2}"/>
              </a:ext>
            </a:extLst>
          </p:cNvPr>
          <p:cNvSpPr txBox="1"/>
          <p:nvPr/>
        </p:nvSpPr>
        <p:spPr>
          <a:xfrm>
            <a:off x="1931989" y="3817939"/>
            <a:ext cx="8205787" cy="2554287"/>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setTBPModel</a:t>
            </a:r>
            <a:r>
              <a:rPr lang="en-US" sz="1000" i="1" dirty="0">
                <a:latin typeface="Arial" charset="0"/>
                <a:cs typeface="Arial" charset="0"/>
              </a:rPr>
              <a:t>(‘</a:t>
            </a:r>
            <a:r>
              <a:rPr lang="en-US" sz="1000" i="1" dirty="0" err="1">
                <a:latin typeface="Arial" charset="0"/>
                <a:cs typeface="Arial" charset="0"/>
              </a:rPr>
              <a:t>PedersenSRK</a:t>
            </a:r>
            <a:r>
              <a:rPr lang="en-US" sz="1000" i="1" dirty="0">
                <a:latin typeface="Arial" charset="0"/>
                <a:cs typeface="Arial" charset="0"/>
              </a:rPr>
              <a:t>’);	% setting characterization method (method to calculate </a:t>
            </a:r>
            <a:r>
              <a:rPr lang="en-US" sz="1000" i="1" dirty="0" err="1">
                <a:latin typeface="Arial" charset="0"/>
                <a:cs typeface="Arial" charset="0"/>
              </a:rPr>
              <a:t>Tc</a:t>
            </a:r>
            <a:r>
              <a:rPr lang="en-US" sz="1000" i="1" dirty="0">
                <a:latin typeface="Arial" charset="0"/>
                <a:cs typeface="Arial" charset="0"/>
              </a:rPr>
              <a:t>, Pc, omega</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fluid_1.addComponent('methane', 10.0);       		% adding 1 mole/second of methane</a:t>
            </a:r>
          </a:p>
          <a:p>
            <a:pPr eaLnBrk="1" hangingPunct="1">
              <a:defRPr/>
            </a:pPr>
            <a:r>
              <a:rPr lang="en-US" sz="1000" i="1" dirty="0">
                <a:latin typeface="Arial" charset="0"/>
                <a:cs typeface="Arial" charset="0"/>
              </a:rPr>
              <a:t>fluid_1.addTBPfraction(‘C7', 1.0, 0.102, 0.81); 		% adding 1 mole/second of a pseudo component C7</a:t>
            </a:r>
          </a:p>
          <a:p>
            <a:pPr eaLnBrk="1" hangingPunct="1">
              <a:defRPr/>
            </a:pPr>
            <a:r>
              <a:rPr lang="en-US" sz="1000" i="1" dirty="0">
                <a:latin typeface="Arial" charset="0"/>
                <a:cs typeface="Arial" charset="0"/>
              </a:rPr>
              <a:t>fluid_1.addTBPfraction(‘C8', 0.4, 0.112, 0.83); 		% adding 1 mole/second of a pseudo component C8</a:t>
            </a:r>
          </a:p>
          <a:p>
            <a:pPr eaLnBrk="1" hangingPunct="1">
              <a:defRPr/>
            </a:pPr>
            <a:r>
              <a:rPr lang="en-US" sz="1000" i="1" dirty="0">
                <a:latin typeface="Arial" charset="0"/>
                <a:cs typeface="Arial" charset="0"/>
              </a:rPr>
              <a:t>fluid_1.addTBPfraction(‘C9', 0.2, 0.132, 0.84); 		% adding 1 mole/second of a pseudo component C9</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fluid_1.createDatabase(1);          		% reading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TPflash</a:t>
            </a:r>
            <a:r>
              <a:rPr lang="en-US" sz="1000" i="1" dirty="0">
                <a:latin typeface="Arial" charset="0"/>
                <a:cs typeface="Arial" charset="0"/>
              </a:rPr>
              <a:t>(fluid_1)				% doing a </a:t>
            </a:r>
            <a:r>
              <a:rPr lang="en-US" sz="1000" i="1" dirty="0" err="1">
                <a:latin typeface="Arial" charset="0"/>
                <a:cs typeface="Arial" charset="0"/>
              </a:rPr>
              <a:t>TPflash</a:t>
            </a:r>
            <a:r>
              <a:rPr lang="en-US" sz="1000" i="1" dirty="0">
                <a:latin typeface="Arial" charset="0"/>
                <a:cs typeface="Arial" charset="0"/>
              </a:rPr>
              <a:t> at constant pressure and temperature\</a:t>
            </a:r>
          </a:p>
        </p:txBody>
      </p:sp>
    </p:spTree>
    <p:extLst>
      <p:ext uri="{BB962C8B-B14F-4D97-AF65-F5344CB8AC3E}">
        <p14:creationId xmlns:p14="http://schemas.microsoft.com/office/powerpoint/2010/main" val="13249032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a:extLst>
              <a:ext uri="{FF2B5EF4-FFF2-40B4-BE49-F238E27FC236}">
                <a16:creationId xmlns:a16="http://schemas.microsoft.com/office/drawing/2014/main" id="{C7FCEDDE-95E5-4963-B14F-C81175B4F363}"/>
              </a:ext>
            </a:extLst>
          </p:cNvPr>
          <p:cNvSpPr>
            <a:spLocks noGrp="1" noChangeArrowheads="1"/>
          </p:cNvSpPr>
          <p:nvPr>
            <p:ph type="title"/>
          </p:nvPr>
        </p:nvSpPr>
        <p:spPr>
          <a:xfrm>
            <a:off x="1706563" y="252413"/>
            <a:ext cx="8640762" cy="696912"/>
          </a:xfrm>
        </p:spPr>
        <p:txBody>
          <a:bodyPr/>
          <a:lstStyle/>
          <a:p>
            <a:pPr marL="342900" indent="-342900"/>
            <a:r>
              <a:rPr lang="en-US" altLang="en-US"/>
              <a:t>Defining and characterization of a fluid with a plus fractions</a:t>
            </a:r>
            <a:endParaRPr lang="en-GB" altLang="en-US" sz="9600"/>
          </a:p>
        </p:txBody>
      </p:sp>
      <p:sp>
        <p:nvSpPr>
          <p:cNvPr id="56323" name="Content Placeholder 2">
            <a:extLst>
              <a:ext uri="{FF2B5EF4-FFF2-40B4-BE49-F238E27FC236}">
                <a16:creationId xmlns:a16="http://schemas.microsoft.com/office/drawing/2014/main" id="{E5059667-D4E6-443B-AC3F-87EEE900AF9B}"/>
              </a:ext>
            </a:extLst>
          </p:cNvPr>
          <p:cNvSpPr>
            <a:spLocks noGrp="1" noChangeArrowheads="1"/>
          </p:cNvSpPr>
          <p:nvPr>
            <p:ph idx="1"/>
          </p:nvPr>
        </p:nvSpPr>
        <p:spPr>
          <a:xfrm>
            <a:off x="1793876" y="877888"/>
            <a:ext cx="8640763" cy="4318000"/>
          </a:xfrm>
        </p:spPr>
        <p:txBody>
          <a:bodyPr/>
          <a:lstStyle/>
          <a:p>
            <a:r>
              <a:rPr lang="nb-NO" altLang="en-US" sz="1400"/>
              <a:t>A plus fraction component is set by the method </a:t>
            </a:r>
            <a:br>
              <a:rPr lang="nb-NO" altLang="en-US" sz="1400"/>
            </a:br>
            <a:r>
              <a:rPr lang="nb-NO" altLang="en-US" sz="1400" i="1"/>
              <a:t>addPlusFraction(‘fraction name’, numer of moles, molar mass, density) </a:t>
            </a:r>
          </a:p>
          <a:p>
            <a:r>
              <a:rPr lang="nb-NO" altLang="en-US" sz="1400" i="1"/>
              <a:t>The lumping method is set by the method:</a:t>
            </a:r>
            <a:br>
              <a:rPr lang="nb-NO" altLang="en-US" sz="1400" i="1"/>
            </a:br>
            <a:r>
              <a:rPr lang="nb-NO" altLang="en-US" sz="1400" i="1"/>
              <a:t>fluidName.getCharacterization().setLumpingModel(‘no’); </a:t>
            </a:r>
            <a:br>
              <a:rPr lang="nb-NO" altLang="en-US" sz="1400" i="1"/>
            </a:br>
            <a:r>
              <a:rPr lang="nb-NO" altLang="en-US" sz="1400" i="1"/>
              <a:t>available options are: no/ab lumping/pedersen</a:t>
            </a:r>
          </a:p>
          <a:p>
            <a:r>
              <a:rPr lang="nb-NO" altLang="en-US" sz="1400" i="1"/>
              <a:t>The number of lumped components are set by the method:</a:t>
            </a:r>
            <a:br>
              <a:rPr lang="nb-NO" altLang="en-US" sz="1400" i="1"/>
            </a:br>
            <a:r>
              <a:rPr lang="nb-NO" altLang="en-US" sz="1400" i="1"/>
              <a:t>fluidName.getCharacterization().getLumpingModel().setNumberOfLumpedComponents(number);</a:t>
            </a:r>
          </a:p>
          <a:p>
            <a:r>
              <a:rPr lang="nb-NO" altLang="en-US" sz="1400" i="1"/>
              <a:t>Characterization of the fluid is done by calling the method:</a:t>
            </a:r>
            <a:br>
              <a:rPr lang="nb-NO" altLang="en-US" sz="1400" i="1"/>
            </a:br>
            <a:r>
              <a:rPr lang="nb-NO" altLang="en-US" sz="1400" i="1"/>
              <a:t>fluidName.getCharacterization().characterisePlusFraction();</a:t>
            </a:r>
          </a:p>
        </p:txBody>
      </p:sp>
      <p:sp>
        <p:nvSpPr>
          <p:cNvPr id="6" name="TextBox 5">
            <a:extLst>
              <a:ext uri="{FF2B5EF4-FFF2-40B4-BE49-F238E27FC236}">
                <a16:creationId xmlns:a16="http://schemas.microsoft.com/office/drawing/2014/main" id="{D7685A71-7BC0-481C-8744-62D7FA826C1A}"/>
              </a:ext>
            </a:extLst>
          </p:cNvPr>
          <p:cNvSpPr txBox="1"/>
          <p:nvPr/>
        </p:nvSpPr>
        <p:spPr>
          <a:xfrm>
            <a:off x="1924050" y="3433764"/>
            <a:ext cx="8205788" cy="3170237"/>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setTBPModel</a:t>
            </a:r>
            <a:r>
              <a:rPr lang="en-US" sz="1000" i="1" dirty="0">
                <a:latin typeface="Arial" charset="0"/>
                <a:cs typeface="Arial" charset="0"/>
              </a:rPr>
              <a:t>(‘</a:t>
            </a:r>
            <a:r>
              <a:rPr lang="en-US" sz="1000" i="1" dirty="0" err="1">
                <a:latin typeface="Arial" charset="0"/>
                <a:cs typeface="Arial" charset="0"/>
              </a:rPr>
              <a:t>PedersenSRK</a:t>
            </a:r>
            <a:r>
              <a:rPr lang="en-US" sz="1000" i="1" dirty="0">
                <a:latin typeface="Arial" charset="0"/>
                <a:cs typeface="Arial" charset="0"/>
              </a:rPr>
              <a:t>’);	% setting characterization method (method to calculate </a:t>
            </a:r>
            <a:r>
              <a:rPr lang="en-US" sz="1000" i="1" dirty="0" err="1">
                <a:latin typeface="Arial" charset="0"/>
                <a:cs typeface="Arial" charset="0"/>
              </a:rPr>
              <a:t>Tc</a:t>
            </a:r>
            <a:r>
              <a:rPr lang="en-US" sz="1000" i="1" dirty="0">
                <a:latin typeface="Arial" charset="0"/>
                <a:cs typeface="Arial" charset="0"/>
              </a:rPr>
              <a:t>, Pc, omega)</a:t>
            </a:r>
            <a:br>
              <a:rPr lang="en-US" sz="1000" i="1" dirty="0">
                <a:latin typeface="Arial" charset="0"/>
                <a:cs typeface="Arial" charset="0"/>
              </a:rPr>
            </a:br>
            <a:r>
              <a:rPr lang="en-US" sz="1000" i="1" dirty="0">
                <a:latin typeface="Arial" charset="0"/>
                <a:cs typeface="Arial" charset="0"/>
              </a:rPr>
              <a:t>fluid_1.getCharacterization().</a:t>
            </a:r>
            <a:r>
              <a:rPr lang="en-US" sz="1000" i="1" dirty="0" err="1">
                <a:latin typeface="Arial" charset="0"/>
                <a:cs typeface="Arial" charset="0"/>
              </a:rPr>
              <a:t>setLumpingModel</a:t>
            </a:r>
            <a:r>
              <a:rPr lang="en-US" sz="1000" i="1" dirty="0">
                <a:latin typeface="Arial" charset="0"/>
                <a:cs typeface="Arial" charset="0"/>
              </a:rPr>
              <a:t>(‘</a:t>
            </a:r>
            <a:r>
              <a:rPr lang="en-US" sz="1000" i="1" dirty="0" err="1">
                <a:latin typeface="Arial" charset="0"/>
                <a:cs typeface="Arial" charset="0"/>
              </a:rPr>
              <a:t>pedersen</a:t>
            </a:r>
            <a:r>
              <a:rPr lang="en-US" sz="1000" i="1" dirty="0">
                <a:latin typeface="Arial" charset="0"/>
                <a:cs typeface="Arial" charset="0"/>
              </a:rPr>
              <a:t>’)	% setting lumping model to </a:t>
            </a:r>
            <a:r>
              <a:rPr lang="en-US" sz="1000" i="1" dirty="0" err="1">
                <a:latin typeface="Arial" charset="0"/>
                <a:cs typeface="Arial" charset="0"/>
              </a:rPr>
              <a:t>pedersen</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getLumpingModel</a:t>
            </a:r>
            <a:r>
              <a:rPr lang="en-US" sz="1000" i="1" dirty="0">
                <a:latin typeface="Arial" charset="0"/>
                <a:cs typeface="Arial" charset="0"/>
              </a:rPr>
              <a:t>().</a:t>
            </a:r>
            <a:r>
              <a:rPr lang="en-US" sz="1000" i="1" dirty="0" err="1">
                <a:latin typeface="Arial" charset="0"/>
                <a:cs typeface="Arial" charset="0"/>
              </a:rPr>
              <a:t>setNumberOfLumpedComponents</a:t>
            </a:r>
            <a:r>
              <a:rPr lang="en-US" sz="1000" i="1" dirty="0">
                <a:latin typeface="Arial" charset="0"/>
                <a:cs typeface="Arial" charset="0"/>
              </a:rPr>
              <a:t>(8); % set number of lumped components to 8</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fluid_1.addComponent('methane', 10.0);       		% adding 1 mole/second of methane</a:t>
            </a:r>
          </a:p>
          <a:p>
            <a:pPr eaLnBrk="1" hangingPunct="1">
              <a:defRPr/>
            </a:pPr>
            <a:r>
              <a:rPr lang="en-US" sz="1000" i="1" dirty="0">
                <a:latin typeface="Arial" charset="0"/>
                <a:cs typeface="Arial" charset="0"/>
              </a:rPr>
              <a:t>fluid_1.addTBPfraction(‘C7', 1.0, 0.102, 0.81); 		% adding 1 mole/second of a pseudo component C7</a:t>
            </a:r>
          </a:p>
          <a:p>
            <a:pPr eaLnBrk="1" hangingPunct="1">
              <a:defRPr/>
            </a:pPr>
            <a:r>
              <a:rPr lang="en-US" sz="1000" i="1" dirty="0">
                <a:latin typeface="Arial" charset="0"/>
                <a:cs typeface="Arial" charset="0"/>
              </a:rPr>
              <a:t>fluid_1.addTBPfraction(‘C8', 0.4, 0.112, 0.83); 		% adding 1 mole/second of a pseudo component C8</a:t>
            </a:r>
          </a:p>
          <a:p>
            <a:pPr eaLnBrk="1" hangingPunct="1">
              <a:defRPr/>
            </a:pPr>
            <a:r>
              <a:rPr lang="en-US" sz="1000" i="1" dirty="0">
                <a:latin typeface="Arial" charset="0"/>
                <a:cs typeface="Arial" charset="0"/>
              </a:rPr>
              <a:t>fluid_1.addTBPfraction(‘C9', 0.2, 0.132, 0.84); 		% adding 1 mole/second of a pseudo component C9</a:t>
            </a:r>
          </a:p>
          <a:p>
            <a:pPr eaLnBrk="1" hangingPunct="1">
              <a:defRPr/>
            </a:pPr>
            <a:r>
              <a:rPr lang="en-US" sz="1000" i="1" dirty="0">
                <a:latin typeface="Arial" charset="0"/>
                <a:cs typeface="Arial" charset="0"/>
              </a:rPr>
              <a:t>fuid_1.addPlusFraction(‘C10’, 1.0, 0.190, 0.87);		%adding plus fraction C10+</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fluid_1.createDatabase(1);          		% reading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t>
            </a:r>
            <a:r>
              <a:rPr lang="nb-NO" sz="1000" i="1" dirty="0">
                <a:latin typeface="Arial" charset="0"/>
                <a:cs typeface="Arial" charset="0"/>
              </a:rPr>
              <a:t>.</a:t>
            </a:r>
            <a:r>
              <a:rPr lang="nb-NO" sz="1000" i="1" dirty="0" err="1">
                <a:latin typeface="Arial" charset="0"/>
                <a:cs typeface="Arial" charset="0"/>
              </a:rPr>
              <a:t>getCharacterization</a:t>
            </a:r>
            <a:r>
              <a:rPr lang="nb-NO" sz="1000" i="1" dirty="0">
                <a:latin typeface="Arial" charset="0"/>
                <a:cs typeface="Arial" charset="0"/>
              </a:rPr>
              <a:t>().</a:t>
            </a:r>
            <a:r>
              <a:rPr lang="nb-NO" sz="1000" i="1" dirty="0" err="1">
                <a:latin typeface="Arial" charset="0"/>
                <a:cs typeface="Arial" charset="0"/>
              </a:rPr>
              <a:t>characterisePlusFraction</a:t>
            </a:r>
            <a:r>
              <a:rPr lang="nb-NO" sz="1000" i="1" dirty="0">
                <a:latin typeface="Arial" charset="0"/>
                <a:cs typeface="Arial" charset="0"/>
              </a:rPr>
              <a:t>();	% </a:t>
            </a:r>
            <a:r>
              <a:rPr lang="nb-NO" sz="1000" i="1" dirty="0" err="1">
                <a:latin typeface="Arial" charset="0"/>
                <a:cs typeface="Arial" charset="0"/>
              </a:rPr>
              <a:t>characterisation</a:t>
            </a:r>
            <a:r>
              <a:rPr lang="nb-NO" sz="1000" i="1" dirty="0">
                <a:latin typeface="Arial" charset="0"/>
                <a:cs typeface="Arial" charset="0"/>
              </a:rPr>
              <a:t> </a:t>
            </a:r>
            <a:r>
              <a:rPr lang="nb-NO" sz="1000" i="1" dirty="0" err="1">
                <a:latin typeface="Arial" charset="0"/>
                <a:cs typeface="Arial" charset="0"/>
              </a:rPr>
              <a:t>of</a:t>
            </a:r>
            <a:r>
              <a:rPr lang="nb-NO" sz="1000" i="1" dirty="0">
                <a:latin typeface="Arial" charset="0"/>
                <a:cs typeface="Arial" charset="0"/>
              </a:rPr>
              <a:t> </a:t>
            </a:r>
            <a:r>
              <a:rPr lang="nb-NO" sz="1000" i="1" dirty="0" err="1">
                <a:latin typeface="Arial" charset="0"/>
                <a:cs typeface="Arial" charset="0"/>
              </a:rPr>
              <a:t>the</a:t>
            </a:r>
            <a:r>
              <a:rPr lang="nb-NO" sz="1000" i="1" dirty="0">
                <a:latin typeface="Arial" charset="0"/>
                <a:cs typeface="Arial" charset="0"/>
              </a:rPr>
              <a:t> fluid</a:t>
            </a:r>
            <a:endParaRPr lang="en-US" sz="1000" i="1" dirty="0">
              <a:latin typeface="Arial" charset="0"/>
              <a:cs typeface="Arial" charset="0"/>
            </a:endParaRPr>
          </a:p>
          <a:p>
            <a:pPr eaLnBrk="1" hangingPunct="1">
              <a:defRPr/>
            </a:pPr>
            <a:r>
              <a:rPr lang="en-US" sz="1000" i="1" dirty="0" err="1">
                <a:latin typeface="Arial" charset="0"/>
                <a:cs typeface="Arial" charset="0"/>
              </a:rPr>
              <a:t>TPflash</a:t>
            </a:r>
            <a:r>
              <a:rPr lang="en-US" sz="1000" i="1" dirty="0">
                <a:latin typeface="Arial" charset="0"/>
                <a:cs typeface="Arial" charset="0"/>
              </a:rPr>
              <a:t>(fluid_1)				% doing a </a:t>
            </a:r>
            <a:r>
              <a:rPr lang="en-US" sz="1000" i="1" dirty="0" err="1">
                <a:latin typeface="Arial" charset="0"/>
                <a:cs typeface="Arial" charset="0"/>
              </a:rPr>
              <a:t>TPflash</a:t>
            </a:r>
            <a:r>
              <a:rPr lang="en-US" sz="1000" i="1" dirty="0">
                <a:latin typeface="Arial" charset="0"/>
                <a:cs typeface="Arial" charset="0"/>
              </a:rPr>
              <a:t> at constant pressure and temperature\</a:t>
            </a:r>
          </a:p>
        </p:txBody>
      </p:sp>
    </p:spTree>
    <p:extLst>
      <p:ext uri="{BB962C8B-B14F-4D97-AF65-F5344CB8AC3E}">
        <p14:creationId xmlns:p14="http://schemas.microsoft.com/office/powerpoint/2010/main" val="839881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B036B63A-2AA6-4B55-8B71-C3E189A19A27}"/>
              </a:ext>
            </a:extLst>
          </p:cNvPr>
          <p:cNvSpPr>
            <a:spLocks noGrp="1" noChangeArrowheads="1"/>
          </p:cNvSpPr>
          <p:nvPr>
            <p:ph type="title"/>
          </p:nvPr>
        </p:nvSpPr>
        <p:spPr>
          <a:xfrm>
            <a:off x="1733551" y="252414"/>
            <a:ext cx="8640763" cy="765175"/>
          </a:xfrm>
        </p:spPr>
        <p:txBody>
          <a:bodyPr/>
          <a:lstStyle/>
          <a:p>
            <a:pPr marL="342900" indent="-342900"/>
            <a:r>
              <a:rPr lang="en-US" altLang="en-US" sz="2800"/>
              <a:t>PVT simulation</a:t>
            </a:r>
            <a:endParaRPr lang="en-GB" altLang="en-US" sz="11500"/>
          </a:p>
        </p:txBody>
      </p:sp>
      <p:sp>
        <p:nvSpPr>
          <p:cNvPr id="57347" name="Content Placeholder 2">
            <a:extLst>
              <a:ext uri="{FF2B5EF4-FFF2-40B4-BE49-F238E27FC236}">
                <a16:creationId xmlns:a16="http://schemas.microsoft.com/office/drawing/2014/main" id="{0F245759-12AC-4C88-B6F3-9FCA7DE018B0}"/>
              </a:ext>
            </a:extLst>
          </p:cNvPr>
          <p:cNvSpPr>
            <a:spLocks noGrp="1" noChangeArrowheads="1"/>
          </p:cNvSpPr>
          <p:nvPr>
            <p:ph idx="1"/>
          </p:nvPr>
        </p:nvSpPr>
        <p:spPr>
          <a:xfrm>
            <a:off x="1733551" y="1069975"/>
            <a:ext cx="8640763" cy="2425700"/>
          </a:xfrm>
        </p:spPr>
        <p:txBody>
          <a:bodyPr/>
          <a:lstStyle/>
          <a:p>
            <a:r>
              <a:rPr lang="nb-NO" altLang="en-US"/>
              <a:t>Various types of PVT simulation calculations are implemented in NeqSim:</a:t>
            </a:r>
          </a:p>
          <a:p>
            <a:pPr lvl="1"/>
            <a:r>
              <a:rPr lang="nb-NO" altLang="en-US"/>
              <a:t>Constand volume depletion</a:t>
            </a:r>
          </a:p>
          <a:p>
            <a:pPr lvl="1"/>
            <a:r>
              <a:rPr lang="nb-NO" altLang="en-US"/>
              <a:t>Constant mass depletion</a:t>
            </a:r>
          </a:p>
          <a:p>
            <a:pPr lvl="1"/>
            <a:r>
              <a:rPr lang="nb-NO" altLang="en-US"/>
              <a:t>Saturation pressure simulation</a:t>
            </a:r>
          </a:p>
          <a:p>
            <a:pPr lvl="1"/>
            <a:r>
              <a:rPr lang="nb-NO" altLang="en-US"/>
              <a:t>Separator test simulation</a:t>
            </a:r>
          </a:p>
          <a:p>
            <a:pPr lvl="1"/>
            <a:r>
              <a:rPr lang="nb-NO" altLang="en-US"/>
              <a:t>Slim tube simulation</a:t>
            </a:r>
            <a:endParaRPr lang="en-GB" altLang="en-US"/>
          </a:p>
        </p:txBody>
      </p:sp>
      <p:sp>
        <p:nvSpPr>
          <p:cNvPr id="6" name="TextBox 5">
            <a:extLst>
              <a:ext uri="{FF2B5EF4-FFF2-40B4-BE49-F238E27FC236}">
                <a16:creationId xmlns:a16="http://schemas.microsoft.com/office/drawing/2014/main" id="{6D1D8F82-AA9A-44FF-9361-FD72046777E2}"/>
              </a:ext>
            </a:extLst>
          </p:cNvPr>
          <p:cNvSpPr txBox="1"/>
          <p:nvPr/>
        </p:nvSpPr>
        <p:spPr>
          <a:xfrm>
            <a:off x="1795464" y="3160713"/>
            <a:ext cx="8205787" cy="3632200"/>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setTBPModel</a:t>
            </a:r>
            <a:r>
              <a:rPr lang="en-US" sz="1000" i="1" dirty="0">
                <a:latin typeface="Arial" charset="0"/>
                <a:cs typeface="Arial" charset="0"/>
              </a:rPr>
              <a:t>(‘</a:t>
            </a:r>
            <a:r>
              <a:rPr lang="en-US" sz="1000" i="1" dirty="0" err="1">
                <a:latin typeface="Arial" charset="0"/>
                <a:cs typeface="Arial" charset="0"/>
              </a:rPr>
              <a:t>PedersenSRK</a:t>
            </a:r>
            <a:r>
              <a:rPr lang="en-US" sz="1000" i="1" dirty="0">
                <a:latin typeface="Arial" charset="0"/>
                <a:cs typeface="Arial" charset="0"/>
              </a:rPr>
              <a:t>’);	% setting characterization method (method to calculate </a:t>
            </a:r>
            <a:r>
              <a:rPr lang="en-US" sz="1000" i="1" dirty="0" err="1">
                <a:latin typeface="Arial" charset="0"/>
                <a:cs typeface="Arial" charset="0"/>
              </a:rPr>
              <a:t>Tc</a:t>
            </a:r>
            <a:r>
              <a:rPr lang="en-US" sz="1000" i="1" dirty="0">
                <a:latin typeface="Arial" charset="0"/>
                <a:cs typeface="Arial" charset="0"/>
              </a:rPr>
              <a:t>, Pc, omega)</a:t>
            </a:r>
            <a:br>
              <a:rPr lang="en-US" sz="1000" i="1" dirty="0">
                <a:latin typeface="Arial" charset="0"/>
                <a:cs typeface="Arial" charset="0"/>
              </a:rPr>
            </a:br>
            <a:r>
              <a:rPr lang="en-US" sz="1000" i="1" dirty="0">
                <a:latin typeface="Arial" charset="0"/>
                <a:cs typeface="Arial" charset="0"/>
              </a:rPr>
              <a:t>fluid_1.getCharacterization().</a:t>
            </a:r>
            <a:r>
              <a:rPr lang="en-US" sz="1000" i="1" dirty="0" err="1">
                <a:latin typeface="Arial" charset="0"/>
                <a:cs typeface="Arial" charset="0"/>
              </a:rPr>
              <a:t>setLumpingModel</a:t>
            </a:r>
            <a:r>
              <a:rPr lang="en-US" sz="1000" i="1" dirty="0">
                <a:latin typeface="Arial" charset="0"/>
                <a:cs typeface="Arial" charset="0"/>
              </a:rPr>
              <a:t>(‘</a:t>
            </a:r>
            <a:r>
              <a:rPr lang="en-US" sz="1000" i="1" dirty="0" err="1">
                <a:latin typeface="Arial" charset="0"/>
                <a:cs typeface="Arial" charset="0"/>
              </a:rPr>
              <a:t>pedersen</a:t>
            </a:r>
            <a:r>
              <a:rPr lang="en-US" sz="1000" i="1" dirty="0">
                <a:latin typeface="Arial" charset="0"/>
                <a:cs typeface="Arial" charset="0"/>
              </a:rPr>
              <a:t>’)	% setting lumping model to </a:t>
            </a:r>
            <a:r>
              <a:rPr lang="en-US" sz="1000" i="1" dirty="0" err="1">
                <a:latin typeface="Arial" charset="0"/>
                <a:cs typeface="Arial" charset="0"/>
              </a:rPr>
              <a:t>pedersen</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getLumpingModel</a:t>
            </a:r>
            <a:r>
              <a:rPr lang="en-US" sz="1000" i="1" dirty="0">
                <a:latin typeface="Arial" charset="0"/>
                <a:cs typeface="Arial" charset="0"/>
              </a:rPr>
              <a:t>().</a:t>
            </a:r>
            <a:r>
              <a:rPr lang="en-US" sz="1000" i="1" dirty="0" err="1">
                <a:latin typeface="Arial" charset="0"/>
                <a:cs typeface="Arial" charset="0"/>
              </a:rPr>
              <a:t>setNumberOfLumpedComponents</a:t>
            </a:r>
            <a:r>
              <a:rPr lang="en-US" sz="1000" i="1" dirty="0">
                <a:latin typeface="Arial" charset="0"/>
                <a:cs typeface="Arial" charset="0"/>
              </a:rPr>
              <a:t>(8); % set number of lumped components to 8</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fluid_1.addComponent('methane', 10.0);       		% adding 1 mole/second of methane</a:t>
            </a:r>
          </a:p>
          <a:p>
            <a:pPr eaLnBrk="1" hangingPunct="1">
              <a:defRPr/>
            </a:pPr>
            <a:r>
              <a:rPr lang="en-US" sz="1000" i="1" dirty="0">
                <a:latin typeface="Arial" charset="0"/>
                <a:cs typeface="Arial" charset="0"/>
              </a:rPr>
              <a:t>fluid_1.addTBPfraction(‘C7', 1.0, 0.102, 0.81); 		% adding 1 mole/second of a pseudo component C7</a:t>
            </a:r>
          </a:p>
          <a:p>
            <a:pPr eaLnBrk="1" hangingPunct="1">
              <a:defRPr/>
            </a:pPr>
            <a:r>
              <a:rPr lang="en-US" sz="1000" i="1" dirty="0">
                <a:latin typeface="Arial" charset="0"/>
                <a:cs typeface="Arial" charset="0"/>
              </a:rPr>
              <a:t>fluid_1.addTBPfraction(‘C8', 0.4, 0.112, 0.83); 		% adding 1 mole/second of a pseudo component C8</a:t>
            </a:r>
          </a:p>
          <a:p>
            <a:pPr eaLnBrk="1" hangingPunct="1">
              <a:defRPr/>
            </a:pPr>
            <a:r>
              <a:rPr lang="en-US" sz="1000" i="1" dirty="0">
                <a:latin typeface="Arial" charset="0"/>
                <a:cs typeface="Arial" charset="0"/>
              </a:rPr>
              <a:t>fluid_1.addTBPfraction(‘C9', 0.2, 0.132, 0.84); 		% adding 1 mole/second of a pseudo component C9</a:t>
            </a:r>
          </a:p>
          <a:p>
            <a:pPr eaLnBrk="1" hangingPunct="1">
              <a:defRPr/>
            </a:pPr>
            <a:r>
              <a:rPr lang="en-US" sz="1000" i="1" dirty="0">
                <a:latin typeface="Arial" charset="0"/>
                <a:cs typeface="Arial" charset="0"/>
              </a:rPr>
              <a:t>fuid_1.addPlusFraction(‘C10’, 1.0, 0.190, 0.87);		%adding plus fraction C10+</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fluid_1.createDatabase(1);          		% reading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t>
            </a:r>
            <a:r>
              <a:rPr lang="nb-NO" sz="1000" i="1" dirty="0">
                <a:latin typeface="Arial" charset="0"/>
                <a:cs typeface="Arial" charset="0"/>
              </a:rPr>
              <a:t>.</a:t>
            </a:r>
            <a:r>
              <a:rPr lang="nb-NO" sz="1000" i="1" dirty="0" err="1">
                <a:latin typeface="Arial" charset="0"/>
                <a:cs typeface="Arial" charset="0"/>
              </a:rPr>
              <a:t>getCharacterization</a:t>
            </a:r>
            <a:r>
              <a:rPr lang="nb-NO" sz="1000" i="1" dirty="0">
                <a:latin typeface="Arial" charset="0"/>
                <a:cs typeface="Arial" charset="0"/>
              </a:rPr>
              <a:t>().</a:t>
            </a:r>
            <a:r>
              <a:rPr lang="nb-NO" sz="1000" i="1" dirty="0" err="1">
                <a:latin typeface="Arial" charset="0"/>
                <a:cs typeface="Arial" charset="0"/>
              </a:rPr>
              <a:t>characterisePlusFraction</a:t>
            </a:r>
            <a:r>
              <a:rPr lang="nb-NO" sz="1000" i="1" dirty="0">
                <a:latin typeface="Arial" charset="0"/>
                <a:cs typeface="Arial" charset="0"/>
              </a:rPr>
              <a:t>();	% </a:t>
            </a:r>
            <a:r>
              <a:rPr lang="nb-NO" sz="1000" i="1" dirty="0" err="1">
                <a:latin typeface="Arial" charset="0"/>
                <a:cs typeface="Arial" charset="0"/>
              </a:rPr>
              <a:t>characterisation</a:t>
            </a:r>
            <a:r>
              <a:rPr lang="nb-NO" sz="1000" i="1" dirty="0">
                <a:latin typeface="Arial" charset="0"/>
                <a:cs typeface="Arial" charset="0"/>
              </a:rPr>
              <a:t> </a:t>
            </a:r>
            <a:r>
              <a:rPr lang="nb-NO" sz="1000" i="1" dirty="0" err="1">
                <a:latin typeface="Arial" charset="0"/>
                <a:cs typeface="Arial" charset="0"/>
              </a:rPr>
              <a:t>of</a:t>
            </a:r>
            <a:r>
              <a:rPr lang="nb-NO" sz="1000" i="1" dirty="0">
                <a:latin typeface="Arial" charset="0"/>
                <a:cs typeface="Arial" charset="0"/>
              </a:rPr>
              <a:t> </a:t>
            </a:r>
            <a:r>
              <a:rPr lang="nb-NO" sz="1000" i="1" dirty="0" err="1">
                <a:latin typeface="Arial" charset="0"/>
                <a:cs typeface="Arial" charset="0"/>
              </a:rPr>
              <a:t>the</a:t>
            </a:r>
            <a:r>
              <a:rPr lang="nb-NO" sz="1000" i="1" dirty="0">
                <a:latin typeface="Arial" charset="0"/>
                <a:cs typeface="Arial" charset="0"/>
              </a:rPr>
              <a:t> </a:t>
            </a:r>
            <a:r>
              <a:rPr lang="nb-NO" sz="1000" i="1" dirty="0" err="1">
                <a:latin typeface="Arial" charset="0"/>
                <a:cs typeface="Arial" charset="0"/>
              </a:rPr>
              <a:t>fluidConstantVolumeDepletion</a:t>
            </a:r>
            <a:r>
              <a:rPr lang="nb-NO" sz="1000" i="1" dirty="0">
                <a:latin typeface="Arial" charset="0"/>
                <a:cs typeface="Arial" charset="0"/>
              </a:rPr>
              <a:t>(</a:t>
            </a:r>
            <a:r>
              <a:rPr lang="nb-NO" sz="1000" i="1" dirty="0" err="1">
                <a:latin typeface="Arial" charset="0"/>
                <a:cs typeface="Arial" charset="0"/>
              </a:rPr>
              <a:t>tempSystem</a:t>
            </a:r>
            <a:r>
              <a:rPr lang="nb-NO" sz="1000" i="1" dirty="0">
                <a:latin typeface="Arial" charset="0"/>
                <a:cs typeface="Arial" charset="0"/>
              </a:rPr>
              <a:t>)</a:t>
            </a:r>
          </a:p>
          <a:p>
            <a:pPr eaLnBrk="1" hangingPunct="1">
              <a:defRPr/>
            </a:pPr>
            <a:endParaRPr lang="nb-NO" sz="1000" i="1" dirty="0">
              <a:latin typeface="Arial" charset="0"/>
              <a:cs typeface="Arial" charset="0"/>
            </a:endParaRPr>
          </a:p>
          <a:p>
            <a:pPr eaLnBrk="1" hangingPunct="1">
              <a:defRPr/>
            </a:pPr>
            <a:r>
              <a:rPr lang="en-US" sz="1000" i="1" dirty="0" err="1">
                <a:latin typeface="Arial" charset="0"/>
                <a:cs typeface="Arial" charset="0"/>
              </a:rPr>
              <a:t>constantVolumeDepletion</a:t>
            </a:r>
            <a:r>
              <a:rPr lang="en-US" sz="1000" i="1" dirty="0">
                <a:latin typeface="Arial" charset="0"/>
                <a:cs typeface="Arial" charset="0"/>
              </a:rPr>
              <a:t>(fluid_1);		% Constant volume depletion simulation</a:t>
            </a:r>
            <a:br>
              <a:rPr lang="en-US" sz="1000" i="1" dirty="0">
                <a:latin typeface="Arial" charset="0"/>
                <a:cs typeface="Arial" charset="0"/>
              </a:rPr>
            </a:br>
            <a:r>
              <a:rPr lang="en-US" sz="1000" i="1" dirty="0" err="1">
                <a:latin typeface="Arial" charset="0"/>
                <a:cs typeface="Arial" charset="0"/>
              </a:rPr>
              <a:t>constantMassDepletion</a:t>
            </a:r>
            <a:r>
              <a:rPr lang="en-US" sz="1000" i="1" dirty="0">
                <a:latin typeface="Arial" charset="0"/>
                <a:cs typeface="Arial" charset="0"/>
              </a:rPr>
              <a:t>(fluid_1);			% constant mass depletion</a:t>
            </a:r>
            <a:br>
              <a:rPr lang="en-US" sz="1000" i="1" dirty="0">
                <a:latin typeface="Arial" charset="0"/>
                <a:cs typeface="Arial" charset="0"/>
              </a:rPr>
            </a:br>
            <a:r>
              <a:rPr lang="en-US" sz="1000" i="1" dirty="0" err="1">
                <a:latin typeface="Arial" charset="0"/>
                <a:cs typeface="Arial" charset="0"/>
              </a:rPr>
              <a:t>saturationPressure</a:t>
            </a:r>
            <a:r>
              <a:rPr lang="en-US" sz="1000" i="1" dirty="0">
                <a:latin typeface="Arial" charset="0"/>
                <a:cs typeface="Arial" charset="0"/>
              </a:rPr>
              <a:t>(fluid_1);			% saturation pressure</a:t>
            </a:r>
          </a:p>
        </p:txBody>
      </p:sp>
    </p:spTree>
    <p:extLst>
      <p:ext uri="{BB962C8B-B14F-4D97-AF65-F5344CB8AC3E}">
        <p14:creationId xmlns:p14="http://schemas.microsoft.com/office/powerpoint/2010/main" val="6601603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95DD4FFE-2137-4FA5-A2C8-B91384B4E1CD}"/>
              </a:ext>
            </a:extLst>
          </p:cNvPr>
          <p:cNvSpPr>
            <a:spLocks noGrp="1" noChangeArrowheads="1"/>
          </p:cNvSpPr>
          <p:nvPr>
            <p:ph type="title"/>
          </p:nvPr>
        </p:nvSpPr>
        <p:spPr/>
        <p:txBody>
          <a:bodyPr/>
          <a:lstStyle/>
          <a:p>
            <a:r>
              <a:rPr lang="en-US" altLang="en-US"/>
              <a:t>PVT fluid tuning</a:t>
            </a:r>
            <a:endParaRPr lang="en-GB" altLang="en-US"/>
          </a:p>
        </p:txBody>
      </p:sp>
      <p:sp>
        <p:nvSpPr>
          <p:cNvPr id="58371" name="Content Placeholder 2">
            <a:extLst>
              <a:ext uri="{FF2B5EF4-FFF2-40B4-BE49-F238E27FC236}">
                <a16:creationId xmlns:a16="http://schemas.microsoft.com/office/drawing/2014/main" id="{2CEA2617-0C4B-40A7-92BC-75FF3DCC469B}"/>
              </a:ext>
            </a:extLst>
          </p:cNvPr>
          <p:cNvSpPr>
            <a:spLocks noGrp="1" noChangeArrowheads="1"/>
          </p:cNvSpPr>
          <p:nvPr>
            <p:ph idx="1"/>
          </p:nvPr>
        </p:nvSpPr>
        <p:spPr>
          <a:xfrm>
            <a:off x="1795463" y="1239838"/>
            <a:ext cx="8640762" cy="4318000"/>
          </a:xfrm>
        </p:spPr>
        <p:txBody>
          <a:bodyPr/>
          <a:lstStyle/>
          <a:p>
            <a:r>
              <a:rPr lang="nb-NO" altLang="en-US"/>
              <a:t>Tuning of a fluid to PVT data can be done using the NeqSim implemented PVTtuning functions. Example of use of the tuning function are illustrated below for tuning to saturation temperature and pressure (eg. Reservoir conditions)</a:t>
            </a:r>
            <a:endParaRPr lang="en-GB" altLang="en-US"/>
          </a:p>
        </p:txBody>
      </p:sp>
      <p:sp>
        <p:nvSpPr>
          <p:cNvPr id="6" name="TextBox 5">
            <a:extLst>
              <a:ext uri="{FF2B5EF4-FFF2-40B4-BE49-F238E27FC236}">
                <a16:creationId xmlns:a16="http://schemas.microsoft.com/office/drawing/2014/main" id="{8E434E2A-908F-4E0C-8207-5CA2FC0552A4}"/>
              </a:ext>
            </a:extLst>
          </p:cNvPr>
          <p:cNvSpPr txBox="1"/>
          <p:nvPr/>
        </p:nvSpPr>
        <p:spPr>
          <a:xfrm>
            <a:off x="1795464" y="2185988"/>
            <a:ext cx="8205787" cy="3632200"/>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setTBPModel</a:t>
            </a:r>
            <a:r>
              <a:rPr lang="en-US" sz="1000" i="1" dirty="0">
                <a:latin typeface="Arial" charset="0"/>
                <a:cs typeface="Arial" charset="0"/>
              </a:rPr>
              <a:t>(‘</a:t>
            </a:r>
            <a:r>
              <a:rPr lang="en-US" sz="1000" i="1" dirty="0" err="1">
                <a:latin typeface="Arial" charset="0"/>
                <a:cs typeface="Arial" charset="0"/>
              </a:rPr>
              <a:t>PedersenSRK</a:t>
            </a:r>
            <a:r>
              <a:rPr lang="en-US" sz="1000" i="1" dirty="0">
                <a:latin typeface="Arial" charset="0"/>
                <a:cs typeface="Arial" charset="0"/>
              </a:rPr>
              <a:t>’);	% setting characterization method (method to calculate </a:t>
            </a:r>
            <a:r>
              <a:rPr lang="en-US" sz="1000" i="1" dirty="0" err="1">
                <a:latin typeface="Arial" charset="0"/>
                <a:cs typeface="Arial" charset="0"/>
              </a:rPr>
              <a:t>Tc</a:t>
            </a:r>
            <a:r>
              <a:rPr lang="en-US" sz="1000" i="1" dirty="0">
                <a:latin typeface="Arial" charset="0"/>
                <a:cs typeface="Arial" charset="0"/>
              </a:rPr>
              <a:t>, Pc, omega)</a:t>
            </a:r>
            <a:br>
              <a:rPr lang="en-US" sz="1000" i="1" dirty="0">
                <a:latin typeface="Arial" charset="0"/>
                <a:cs typeface="Arial" charset="0"/>
              </a:rPr>
            </a:br>
            <a:r>
              <a:rPr lang="en-US" sz="1000" i="1" dirty="0">
                <a:latin typeface="Arial" charset="0"/>
                <a:cs typeface="Arial" charset="0"/>
              </a:rPr>
              <a:t>fluid_1.getCharacterization().</a:t>
            </a:r>
            <a:r>
              <a:rPr lang="en-US" sz="1000" i="1" dirty="0" err="1">
                <a:latin typeface="Arial" charset="0"/>
                <a:cs typeface="Arial" charset="0"/>
              </a:rPr>
              <a:t>setLumpingModel</a:t>
            </a:r>
            <a:r>
              <a:rPr lang="en-US" sz="1000" i="1" dirty="0">
                <a:latin typeface="Arial" charset="0"/>
                <a:cs typeface="Arial" charset="0"/>
              </a:rPr>
              <a:t>(‘</a:t>
            </a:r>
            <a:r>
              <a:rPr lang="en-US" sz="1000" i="1" dirty="0" err="1">
                <a:latin typeface="Arial" charset="0"/>
                <a:cs typeface="Arial" charset="0"/>
              </a:rPr>
              <a:t>pedersen</a:t>
            </a:r>
            <a:r>
              <a:rPr lang="en-US" sz="1000" i="1" dirty="0">
                <a:latin typeface="Arial" charset="0"/>
                <a:cs typeface="Arial" charset="0"/>
              </a:rPr>
              <a:t>’)	% setting lumping model to </a:t>
            </a:r>
            <a:r>
              <a:rPr lang="en-US" sz="1000" i="1" dirty="0" err="1">
                <a:latin typeface="Arial" charset="0"/>
                <a:cs typeface="Arial" charset="0"/>
              </a:rPr>
              <a:t>pedersen</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getLumpingModel</a:t>
            </a:r>
            <a:r>
              <a:rPr lang="en-US" sz="1000" i="1" dirty="0">
                <a:latin typeface="Arial" charset="0"/>
                <a:cs typeface="Arial" charset="0"/>
              </a:rPr>
              <a:t>().</a:t>
            </a:r>
            <a:r>
              <a:rPr lang="en-US" sz="1000" i="1" dirty="0" err="1">
                <a:latin typeface="Arial" charset="0"/>
                <a:cs typeface="Arial" charset="0"/>
              </a:rPr>
              <a:t>setNumberOfLumpedComponents</a:t>
            </a:r>
            <a:r>
              <a:rPr lang="en-US" sz="1000" i="1" dirty="0">
                <a:latin typeface="Arial" charset="0"/>
                <a:cs typeface="Arial" charset="0"/>
              </a:rPr>
              <a:t>(8); % set number of lumped components to 8</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fluid_1.addComponent('methane', 10.0);       		% adding 1 mole/second of methane</a:t>
            </a:r>
          </a:p>
          <a:p>
            <a:pPr eaLnBrk="1" hangingPunct="1">
              <a:defRPr/>
            </a:pPr>
            <a:r>
              <a:rPr lang="en-US" sz="1000" i="1" dirty="0">
                <a:latin typeface="Arial" charset="0"/>
                <a:cs typeface="Arial" charset="0"/>
              </a:rPr>
              <a:t>fluid_1.addTBPfraction(‘C7', 1.0, 0.102, 0.81); 		% adding 1 mole/second of a pseudo component C7</a:t>
            </a:r>
          </a:p>
          <a:p>
            <a:pPr eaLnBrk="1" hangingPunct="1">
              <a:defRPr/>
            </a:pPr>
            <a:r>
              <a:rPr lang="en-US" sz="1000" i="1" dirty="0">
                <a:latin typeface="Arial" charset="0"/>
                <a:cs typeface="Arial" charset="0"/>
              </a:rPr>
              <a:t>fluid_1.addTBPfraction(‘C8', 0.4, 0.112, 0.83); 		% adding 1 mole/second of a pseudo component C8</a:t>
            </a:r>
          </a:p>
          <a:p>
            <a:pPr eaLnBrk="1" hangingPunct="1">
              <a:defRPr/>
            </a:pPr>
            <a:r>
              <a:rPr lang="en-US" sz="1000" i="1" dirty="0">
                <a:latin typeface="Arial" charset="0"/>
                <a:cs typeface="Arial" charset="0"/>
              </a:rPr>
              <a:t>fluid_1.addTBPfraction(‘C9', 0.2, 0.132, 0.84); 		% adding 1 mole/second of a pseudo component C9</a:t>
            </a:r>
          </a:p>
          <a:p>
            <a:pPr eaLnBrk="1" hangingPunct="1">
              <a:defRPr/>
            </a:pPr>
            <a:r>
              <a:rPr lang="en-US" sz="1000" i="1" dirty="0">
                <a:latin typeface="Arial" charset="0"/>
                <a:cs typeface="Arial" charset="0"/>
              </a:rPr>
              <a:t>fuid_1.addPlusFraction(‘C10’, 1.0, 0.190, 0.87);		%adding plus fraction C10+</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fluid_1.createDatabase(1);          		% reading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t>
            </a:r>
            <a:r>
              <a:rPr lang="nb-NO" sz="1000" i="1" dirty="0">
                <a:latin typeface="Arial" charset="0"/>
                <a:cs typeface="Arial" charset="0"/>
              </a:rPr>
              <a:t>.</a:t>
            </a:r>
            <a:r>
              <a:rPr lang="nb-NO" sz="1000" i="1" dirty="0" err="1">
                <a:latin typeface="Arial" charset="0"/>
                <a:cs typeface="Arial" charset="0"/>
              </a:rPr>
              <a:t>getCharacterization</a:t>
            </a:r>
            <a:r>
              <a:rPr lang="nb-NO" sz="1000" i="1" dirty="0">
                <a:latin typeface="Arial" charset="0"/>
                <a:cs typeface="Arial" charset="0"/>
              </a:rPr>
              <a:t>().</a:t>
            </a:r>
            <a:r>
              <a:rPr lang="nb-NO" sz="1000" i="1" dirty="0" err="1">
                <a:latin typeface="Arial" charset="0"/>
                <a:cs typeface="Arial" charset="0"/>
              </a:rPr>
              <a:t>characterisePlusFraction</a:t>
            </a:r>
            <a:r>
              <a:rPr lang="nb-NO" sz="1000" i="1" dirty="0">
                <a:latin typeface="Arial" charset="0"/>
                <a:cs typeface="Arial" charset="0"/>
              </a:rPr>
              <a:t>();	% </a:t>
            </a:r>
            <a:r>
              <a:rPr lang="nb-NO" sz="1000" i="1" dirty="0" err="1">
                <a:latin typeface="Arial" charset="0"/>
                <a:cs typeface="Arial" charset="0"/>
              </a:rPr>
              <a:t>characterisation</a:t>
            </a:r>
            <a:r>
              <a:rPr lang="nb-NO" sz="1000" i="1" dirty="0">
                <a:latin typeface="Arial" charset="0"/>
                <a:cs typeface="Arial" charset="0"/>
              </a:rPr>
              <a:t> </a:t>
            </a:r>
            <a:r>
              <a:rPr lang="nb-NO" sz="1000" i="1" dirty="0" err="1">
                <a:latin typeface="Arial" charset="0"/>
                <a:cs typeface="Arial" charset="0"/>
              </a:rPr>
              <a:t>of</a:t>
            </a:r>
            <a:r>
              <a:rPr lang="nb-NO" sz="1000" i="1" dirty="0">
                <a:latin typeface="Arial" charset="0"/>
                <a:cs typeface="Arial" charset="0"/>
              </a:rPr>
              <a:t> </a:t>
            </a:r>
            <a:r>
              <a:rPr lang="nb-NO" sz="1000" i="1" dirty="0" err="1">
                <a:latin typeface="Arial" charset="0"/>
                <a:cs typeface="Arial" charset="0"/>
              </a:rPr>
              <a:t>the</a:t>
            </a:r>
            <a:r>
              <a:rPr lang="nb-NO" sz="1000" i="1" dirty="0">
                <a:latin typeface="Arial" charset="0"/>
                <a:cs typeface="Arial" charset="0"/>
              </a:rPr>
              <a:t> </a:t>
            </a:r>
            <a:r>
              <a:rPr lang="nb-NO" sz="1000" i="1" dirty="0" err="1">
                <a:latin typeface="Arial" charset="0"/>
                <a:cs typeface="Arial" charset="0"/>
              </a:rPr>
              <a:t>fluidConstantVolumeDepletion</a:t>
            </a:r>
            <a:r>
              <a:rPr lang="nb-NO" sz="1000" i="1" dirty="0">
                <a:latin typeface="Arial" charset="0"/>
                <a:cs typeface="Arial" charset="0"/>
              </a:rPr>
              <a:t>(</a:t>
            </a:r>
            <a:r>
              <a:rPr lang="nb-NO" sz="1000" i="1" dirty="0" err="1">
                <a:latin typeface="Arial" charset="0"/>
                <a:cs typeface="Arial" charset="0"/>
              </a:rPr>
              <a:t>tempSystem</a:t>
            </a:r>
            <a:r>
              <a:rPr lang="nb-NO" sz="1000" i="1" dirty="0">
                <a:latin typeface="Arial" charset="0"/>
                <a:cs typeface="Arial" charset="0"/>
              </a:rPr>
              <a:t>)</a:t>
            </a:r>
          </a:p>
          <a:p>
            <a:pPr eaLnBrk="1" hangingPunct="1">
              <a:defRPr/>
            </a:pPr>
            <a:endParaRPr lang="nb-NO" sz="1000" i="1" dirty="0">
              <a:latin typeface="Arial" charset="0"/>
              <a:cs typeface="Arial" charset="0"/>
            </a:endParaRPr>
          </a:p>
          <a:p>
            <a:pPr eaLnBrk="1" hangingPunct="1">
              <a:defRPr/>
            </a:pPr>
            <a:r>
              <a:rPr lang="en-US" sz="1000" i="1" dirty="0" err="1">
                <a:latin typeface="Arial" charset="0"/>
                <a:cs typeface="Arial" charset="0"/>
              </a:rPr>
              <a:t>sattuning</a:t>
            </a:r>
            <a:r>
              <a:rPr lang="en-US" sz="1000" i="1" dirty="0">
                <a:latin typeface="Arial" charset="0"/>
                <a:cs typeface="Arial" charset="0"/>
              </a:rPr>
              <a:t> = </a:t>
            </a:r>
            <a:r>
              <a:rPr lang="en-US" sz="1000" i="1" dirty="0" err="1">
                <a:latin typeface="Arial" charset="0"/>
                <a:cs typeface="Arial" charset="0"/>
              </a:rPr>
              <a:t>saturationPressure</a:t>
            </a:r>
            <a:r>
              <a:rPr lang="en-US" sz="1000" i="1" dirty="0">
                <a:latin typeface="Arial" charset="0"/>
                <a:cs typeface="Arial" charset="0"/>
              </a:rPr>
              <a:t>(fluid_1);		% initiating saturation pressure simulation</a:t>
            </a:r>
          </a:p>
          <a:p>
            <a:pPr eaLnBrk="1" hangingPunct="1">
              <a:defRPr/>
            </a:pPr>
            <a:r>
              <a:rPr lang="en-US" sz="1000" i="1" dirty="0" err="1">
                <a:latin typeface="Arial" charset="0"/>
                <a:cs typeface="Arial" charset="0"/>
              </a:rPr>
              <a:t>sattuning.setSaturationConditions</a:t>
            </a:r>
            <a:r>
              <a:rPr lang="en-US" sz="1000" i="1" dirty="0">
                <a:latin typeface="Arial" charset="0"/>
                <a:cs typeface="Arial" charset="0"/>
              </a:rPr>
              <a:t>(</a:t>
            </a:r>
            <a:r>
              <a:rPr lang="en-US" sz="1000" i="1" dirty="0" err="1">
                <a:latin typeface="Arial" charset="0"/>
                <a:cs typeface="Arial" charset="0"/>
              </a:rPr>
              <a:t>saturationTemperature</a:t>
            </a:r>
            <a:r>
              <a:rPr lang="en-US" sz="1000" i="1" dirty="0">
                <a:latin typeface="Arial" charset="0"/>
                <a:cs typeface="Arial" charset="0"/>
              </a:rPr>
              <a:t>, </a:t>
            </a:r>
            <a:r>
              <a:rPr lang="en-US" sz="1000" i="1" dirty="0" err="1">
                <a:latin typeface="Arial" charset="0"/>
                <a:cs typeface="Arial" charset="0"/>
              </a:rPr>
              <a:t>saturationPressure</a:t>
            </a:r>
            <a:r>
              <a:rPr lang="en-US" sz="1000" i="1" dirty="0">
                <a:latin typeface="Arial" charset="0"/>
                <a:cs typeface="Arial" charset="0"/>
              </a:rPr>
              <a:t>); % setting saturation pressure and temperature</a:t>
            </a:r>
          </a:p>
          <a:p>
            <a:pPr eaLnBrk="1" hangingPunct="1">
              <a:defRPr/>
            </a:pPr>
            <a:r>
              <a:rPr lang="en-US" sz="1000" i="1" dirty="0" err="1">
                <a:latin typeface="Arial" charset="0"/>
                <a:cs typeface="Arial" charset="0"/>
              </a:rPr>
              <a:t>sattuning.run</a:t>
            </a:r>
            <a:r>
              <a:rPr lang="en-US" sz="1000" i="1" dirty="0">
                <a:latin typeface="Arial" charset="0"/>
                <a:cs typeface="Arial" charset="0"/>
              </a:rPr>
              <a:t>();				% running tuning of fluid (default is to tune molecular mass of plus fraction)</a:t>
            </a:r>
          </a:p>
        </p:txBody>
      </p:sp>
    </p:spTree>
    <p:extLst>
      <p:ext uri="{BB962C8B-B14F-4D97-AF65-F5344CB8AC3E}">
        <p14:creationId xmlns:p14="http://schemas.microsoft.com/office/powerpoint/2010/main" val="13970288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a:extLst>
              <a:ext uri="{FF2B5EF4-FFF2-40B4-BE49-F238E27FC236}">
                <a16:creationId xmlns:a16="http://schemas.microsoft.com/office/drawing/2014/main" id="{41FD9024-3E37-49BB-B669-F52F0E3B7E22}"/>
              </a:ext>
            </a:extLst>
          </p:cNvPr>
          <p:cNvSpPr>
            <a:spLocks noGrp="1" noChangeArrowheads="1"/>
          </p:cNvSpPr>
          <p:nvPr>
            <p:ph type="title"/>
          </p:nvPr>
        </p:nvSpPr>
        <p:spPr/>
        <p:txBody>
          <a:bodyPr/>
          <a:lstStyle/>
          <a:p>
            <a:r>
              <a:rPr lang="nb-NO" altLang="en-US"/>
              <a:t>Hydrate modelling with NeqSim</a:t>
            </a:r>
            <a:endParaRPr lang="en-GB" altLang="en-US"/>
          </a:p>
        </p:txBody>
      </p:sp>
      <p:sp>
        <p:nvSpPr>
          <p:cNvPr id="59395" name="Content Placeholder 2">
            <a:extLst>
              <a:ext uri="{FF2B5EF4-FFF2-40B4-BE49-F238E27FC236}">
                <a16:creationId xmlns:a16="http://schemas.microsoft.com/office/drawing/2014/main" id="{4D95434C-990A-41F7-9D11-A3F0704B4CEF}"/>
              </a:ext>
            </a:extLst>
          </p:cNvPr>
          <p:cNvSpPr>
            <a:spLocks noGrp="1" noChangeArrowheads="1"/>
          </p:cNvSpPr>
          <p:nvPr>
            <p:ph idx="1"/>
          </p:nvPr>
        </p:nvSpPr>
        <p:spPr>
          <a:xfrm>
            <a:off x="1733551" y="1300163"/>
            <a:ext cx="8640763" cy="4318000"/>
          </a:xfrm>
        </p:spPr>
        <p:txBody>
          <a:bodyPr/>
          <a:lstStyle/>
          <a:p>
            <a:r>
              <a:rPr lang="nb-NO" altLang="en-US"/>
              <a:t>NeqSim is well suited for doing hydrate prediction in systems of water ,inhibitors and salts</a:t>
            </a:r>
          </a:p>
          <a:p>
            <a:r>
              <a:rPr lang="nb-NO" altLang="en-US"/>
              <a:t>The models implemented are based on the CPA-EoS combined with a hydrate model</a:t>
            </a:r>
            <a:endParaRPr lang="en-GB" altLang="en-US"/>
          </a:p>
        </p:txBody>
      </p:sp>
    </p:spTree>
    <p:extLst>
      <p:ext uri="{BB962C8B-B14F-4D97-AF65-F5344CB8AC3E}">
        <p14:creationId xmlns:p14="http://schemas.microsoft.com/office/powerpoint/2010/main" val="28989222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a:extLst>
              <a:ext uri="{FF2B5EF4-FFF2-40B4-BE49-F238E27FC236}">
                <a16:creationId xmlns:a16="http://schemas.microsoft.com/office/drawing/2014/main" id="{F76CA826-6B87-4E7B-95D1-DA84B3AA3768}"/>
              </a:ext>
            </a:extLst>
          </p:cNvPr>
          <p:cNvSpPr>
            <a:spLocks noGrp="1" noChangeArrowheads="1"/>
          </p:cNvSpPr>
          <p:nvPr>
            <p:ph type="title"/>
          </p:nvPr>
        </p:nvSpPr>
        <p:spPr>
          <a:xfrm>
            <a:off x="1801813" y="252413"/>
            <a:ext cx="8640762" cy="654050"/>
          </a:xfrm>
        </p:spPr>
        <p:txBody>
          <a:bodyPr/>
          <a:lstStyle/>
          <a:p>
            <a:pPr marL="342900" indent="-342900"/>
            <a:r>
              <a:rPr lang="en-US" altLang="en-US" sz="2800"/>
              <a:t>Hydrate equilibrium calculations</a:t>
            </a:r>
            <a:endParaRPr lang="en-GB" altLang="en-US" sz="8800"/>
          </a:p>
        </p:txBody>
      </p:sp>
      <p:sp>
        <p:nvSpPr>
          <p:cNvPr id="60419" name="Content Placeholder 2">
            <a:extLst>
              <a:ext uri="{FF2B5EF4-FFF2-40B4-BE49-F238E27FC236}">
                <a16:creationId xmlns:a16="http://schemas.microsoft.com/office/drawing/2014/main" id="{D82001D6-1379-46C6-886F-0CA66FF82495}"/>
              </a:ext>
            </a:extLst>
          </p:cNvPr>
          <p:cNvSpPr>
            <a:spLocks noGrp="1" noChangeArrowheads="1"/>
          </p:cNvSpPr>
          <p:nvPr>
            <p:ph idx="1"/>
          </p:nvPr>
        </p:nvSpPr>
        <p:spPr>
          <a:xfrm>
            <a:off x="1758951" y="1044576"/>
            <a:ext cx="8640763" cy="1622425"/>
          </a:xfrm>
        </p:spPr>
        <p:txBody>
          <a:bodyPr/>
          <a:lstStyle/>
          <a:p>
            <a:r>
              <a:rPr lang="nb-NO" altLang="en-US"/>
              <a:t>Hydrate equilibrium temperature calculation for a fluid is done using the function </a:t>
            </a:r>
            <a:r>
              <a:rPr lang="nb-NO" altLang="en-US" i="1"/>
              <a:t>hydt(fluidName)</a:t>
            </a:r>
          </a:p>
          <a:p>
            <a:r>
              <a:rPr lang="nb-NO" altLang="en-US" i="1"/>
              <a:t>The fluid has to be initialized to check for hydrates. This is done using the function</a:t>
            </a:r>
            <a:br>
              <a:rPr lang="nb-NO" altLang="en-US" i="1"/>
            </a:br>
            <a:r>
              <a:rPr lang="nb-NO" altLang="en-US" i="1"/>
              <a:t>setHydrateCheck(0/1) – 0 means do not check for hydrates and 1 means check for hydrates </a:t>
            </a:r>
          </a:p>
        </p:txBody>
      </p:sp>
      <p:sp>
        <p:nvSpPr>
          <p:cNvPr id="6" name="TextBox 5">
            <a:extLst>
              <a:ext uri="{FF2B5EF4-FFF2-40B4-BE49-F238E27FC236}">
                <a16:creationId xmlns:a16="http://schemas.microsoft.com/office/drawing/2014/main" id="{7290DE16-00E3-48FA-A88B-0CFAC3B5CB6E}"/>
              </a:ext>
            </a:extLst>
          </p:cNvPr>
          <p:cNvSpPr txBox="1"/>
          <p:nvPr/>
        </p:nvSpPr>
        <p:spPr>
          <a:xfrm>
            <a:off x="1949450" y="2822575"/>
            <a:ext cx="6999288" cy="3170238"/>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reservoirPressure</a:t>
            </a:r>
            <a:r>
              <a:rPr lang="en-US" sz="1000" i="1" dirty="0">
                <a:latin typeface="Arial" charset="0"/>
                <a:cs typeface="Arial" charset="0"/>
              </a:rPr>
              <a:t> = 210.0;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err="1">
                <a:latin typeface="Arial" charset="0"/>
                <a:cs typeface="Arial" charset="0"/>
              </a:rPr>
              <a:t>treservoirTemperature</a:t>
            </a:r>
            <a:r>
              <a:rPr lang="en-US" sz="1000" i="1" dirty="0">
                <a:latin typeface="Arial" charset="0"/>
                <a:cs typeface="Arial" charset="0"/>
              </a:rPr>
              <a:t> = 373.15;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cpa</a:t>
            </a:r>
            <a:r>
              <a:rPr lang="en-US" sz="1000" i="1" dirty="0">
                <a:latin typeface="Arial" charset="0"/>
                <a:cs typeface="Arial" charset="0"/>
              </a:rPr>
              <a:t>', </a:t>
            </a:r>
            <a:r>
              <a:rPr lang="en-US" sz="1000" i="1" dirty="0" err="1">
                <a:latin typeface="Arial" charset="0"/>
                <a:cs typeface="Arial" charset="0"/>
              </a:rPr>
              <a:t>treservoirTemperature</a:t>
            </a:r>
            <a:r>
              <a:rPr lang="en-US" sz="1000" i="1" dirty="0">
                <a:latin typeface="Arial" charset="0"/>
                <a:cs typeface="Arial" charset="0"/>
              </a:rPr>
              <a:t> , </a:t>
            </a:r>
            <a:r>
              <a:rPr lang="en-US" sz="1000" i="1" dirty="0" err="1">
                <a:latin typeface="Arial" charset="0"/>
                <a:cs typeface="Arial" charset="0"/>
              </a:rPr>
              <a:t>reservoirPressure</a:t>
            </a:r>
            <a:r>
              <a:rPr lang="en-US" sz="1000" i="1" dirty="0">
                <a:latin typeface="Arial" charset="0"/>
                <a:cs typeface="Arial" charset="0"/>
              </a:rPr>
              <a:t> ); 	% using the CPA-</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3.0); </a:t>
            </a:r>
          </a:p>
          <a:p>
            <a:pPr eaLnBrk="1" hangingPunct="1">
              <a:defRPr/>
            </a:pPr>
            <a:r>
              <a:rPr lang="en-US" sz="1000" i="1" dirty="0">
                <a:latin typeface="Arial" charset="0"/>
                <a:cs typeface="Arial" charset="0"/>
              </a:rPr>
              <a:t>luid_1.addComponent('methane', 90.0);       		</a:t>
            </a:r>
          </a:p>
          <a:p>
            <a:pPr eaLnBrk="1" hangingPunct="1">
              <a:defRPr/>
            </a:pPr>
            <a:r>
              <a:rPr lang="en-US" sz="1000" i="1" dirty="0">
                <a:latin typeface="Arial" charset="0"/>
                <a:cs typeface="Arial" charset="0"/>
              </a:rPr>
              <a:t>fluid_1.addComponent(‘ethane', 5.0); 		</a:t>
            </a:r>
          </a:p>
          <a:p>
            <a:pPr eaLnBrk="1" hangingPunct="1">
              <a:defRPr/>
            </a:pPr>
            <a:r>
              <a:rPr lang="en-US" sz="1000" i="1" dirty="0">
                <a:latin typeface="Arial" charset="0"/>
                <a:cs typeface="Arial" charset="0"/>
              </a:rPr>
              <a:t>fluid_1.addComponent(‘propane', 3.0);     	 	</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fluid_1.setMixingRule(9);           		% using classic mixing rule with temperature dep. </a:t>
            </a:r>
            <a:r>
              <a:rPr lang="en-US" sz="1000" i="1" dirty="0" err="1">
                <a:latin typeface="Arial" charset="0"/>
                <a:cs typeface="Arial" charset="0"/>
              </a:rPr>
              <a:t>kij</a:t>
            </a:r>
            <a:endParaRPr lang="en-US" sz="1000" i="1" dirty="0">
              <a:solidFill>
                <a:srgbClr val="FF0000"/>
              </a:solidFill>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nb-NO" sz="1000" dirty="0" err="1">
                <a:latin typeface="Arial" charset="0"/>
                <a:cs typeface="Arial" charset="0"/>
              </a:rPr>
              <a:t>saturateWithWater</a:t>
            </a:r>
            <a:r>
              <a:rPr lang="en-US" sz="1000" i="1" dirty="0">
                <a:latin typeface="Arial" charset="0"/>
                <a:cs typeface="Arial" charset="0"/>
              </a:rPr>
              <a:t>(fluid_1);		% saturating the gas with water</a:t>
            </a:r>
          </a:p>
          <a:p>
            <a:pPr eaLnBrk="1" hangingPunct="1">
              <a:defRPr/>
            </a:pPr>
            <a:endParaRPr lang="en-US" sz="1000" i="1" dirty="0">
              <a:latin typeface="Arial" charset="0"/>
              <a:cs typeface="Arial" charset="0"/>
            </a:endParaRPr>
          </a:p>
          <a:p>
            <a:pPr eaLnBrk="1" hangingPunct="1">
              <a:defRPr/>
            </a:pPr>
            <a:r>
              <a:rPr lang="nb-NO" sz="1000" dirty="0">
                <a:latin typeface="Arial" charset="0"/>
                <a:cs typeface="Arial" charset="0"/>
              </a:rPr>
              <a:t>fluid_1.setHydrateCheck(1);		% </a:t>
            </a:r>
            <a:r>
              <a:rPr lang="nb-NO" sz="1000" dirty="0" err="1">
                <a:latin typeface="Arial" charset="0"/>
                <a:cs typeface="Arial" charset="0"/>
              </a:rPr>
              <a:t>initializing</a:t>
            </a:r>
            <a:r>
              <a:rPr lang="nb-NO" sz="1000" dirty="0">
                <a:latin typeface="Arial" charset="0"/>
                <a:cs typeface="Arial" charset="0"/>
              </a:rPr>
              <a:t> </a:t>
            </a:r>
            <a:r>
              <a:rPr lang="nb-NO" sz="1000" dirty="0" err="1">
                <a:latin typeface="Arial" charset="0"/>
                <a:cs typeface="Arial" charset="0"/>
              </a:rPr>
              <a:t>the</a:t>
            </a:r>
            <a:r>
              <a:rPr lang="nb-NO" sz="1000" dirty="0">
                <a:latin typeface="Arial" charset="0"/>
                <a:cs typeface="Arial" charset="0"/>
              </a:rPr>
              <a:t> fluid to </a:t>
            </a:r>
            <a:r>
              <a:rPr lang="nb-NO" sz="1000" dirty="0" err="1">
                <a:latin typeface="Arial" charset="0"/>
                <a:cs typeface="Arial" charset="0"/>
              </a:rPr>
              <a:t>check</a:t>
            </a:r>
            <a:r>
              <a:rPr lang="nb-NO" sz="1000" dirty="0">
                <a:latin typeface="Arial" charset="0"/>
                <a:cs typeface="Arial" charset="0"/>
              </a:rPr>
              <a:t> for </a:t>
            </a:r>
            <a:r>
              <a:rPr lang="nb-NO" sz="1000" dirty="0" err="1">
                <a:latin typeface="Arial" charset="0"/>
                <a:cs typeface="Arial" charset="0"/>
              </a:rPr>
              <a:t>hydrates</a:t>
            </a:r>
            <a:endParaRPr lang="nb-NO" sz="1000" dirty="0">
              <a:latin typeface="Arial" charset="0"/>
              <a:cs typeface="Arial" charset="0"/>
            </a:endParaRPr>
          </a:p>
          <a:p>
            <a:pPr eaLnBrk="1" hangingPunct="1">
              <a:defRPr/>
            </a:pPr>
            <a:r>
              <a:rPr lang="nb-NO" sz="1000" dirty="0">
                <a:latin typeface="Arial" charset="0"/>
                <a:cs typeface="Arial" charset="0"/>
              </a:rPr>
              <a:t>fluid_1.setMultiPhaseCheck(1);		% setting </a:t>
            </a:r>
            <a:r>
              <a:rPr lang="nb-NO" sz="1000" dirty="0" err="1">
                <a:latin typeface="Arial" charset="0"/>
                <a:cs typeface="Arial" charset="0"/>
              </a:rPr>
              <a:t>the</a:t>
            </a:r>
            <a:r>
              <a:rPr lang="nb-NO" sz="1000" dirty="0">
                <a:latin typeface="Arial" charset="0"/>
                <a:cs typeface="Arial" charset="0"/>
              </a:rPr>
              <a:t> </a:t>
            </a:r>
            <a:r>
              <a:rPr lang="nb-NO" sz="1000" dirty="0" err="1">
                <a:latin typeface="Arial" charset="0"/>
                <a:cs typeface="Arial" charset="0"/>
              </a:rPr>
              <a:t>algorithm</a:t>
            </a:r>
            <a:r>
              <a:rPr lang="nb-NO" sz="1000" dirty="0">
                <a:latin typeface="Arial" charset="0"/>
                <a:cs typeface="Arial" charset="0"/>
              </a:rPr>
              <a:t> to </a:t>
            </a:r>
            <a:r>
              <a:rPr lang="nb-NO" sz="1000" dirty="0" err="1">
                <a:latin typeface="Arial" charset="0"/>
                <a:cs typeface="Arial" charset="0"/>
              </a:rPr>
              <a:t>check</a:t>
            </a:r>
            <a:r>
              <a:rPr lang="nb-NO" sz="1000" dirty="0">
                <a:latin typeface="Arial" charset="0"/>
                <a:cs typeface="Arial" charset="0"/>
              </a:rPr>
              <a:t> for more </a:t>
            </a:r>
            <a:r>
              <a:rPr lang="nb-NO" sz="1000" dirty="0" err="1">
                <a:latin typeface="Arial" charset="0"/>
                <a:cs typeface="Arial" charset="0"/>
              </a:rPr>
              <a:t>than</a:t>
            </a:r>
            <a:r>
              <a:rPr lang="nb-NO" sz="1000" dirty="0">
                <a:latin typeface="Arial" charset="0"/>
                <a:cs typeface="Arial" charset="0"/>
              </a:rPr>
              <a:t> </a:t>
            </a:r>
            <a:r>
              <a:rPr lang="nb-NO" sz="1000" dirty="0" err="1">
                <a:latin typeface="Arial" charset="0"/>
                <a:cs typeface="Arial" charset="0"/>
              </a:rPr>
              <a:t>two</a:t>
            </a:r>
            <a:r>
              <a:rPr lang="nb-NO" sz="1000" dirty="0">
                <a:latin typeface="Arial" charset="0"/>
                <a:cs typeface="Arial" charset="0"/>
              </a:rPr>
              <a:t> </a:t>
            </a:r>
            <a:r>
              <a:rPr lang="nb-NO" sz="1000" dirty="0" err="1">
                <a:latin typeface="Arial" charset="0"/>
                <a:cs typeface="Arial" charset="0"/>
              </a:rPr>
              <a:t>phases</a:t>
            </a:r>
            <a:endParaRPr lang="nb-NO" sz="1000" dirty="0">
              <a:latin typeface="Arial" charset="0"/>
              <a:cs typeface="Arial" charset="0"/>
            </a:endParaRPr>
          </a:p>
          <a:p>
            <a:pPr eaLnBrk="1" hangingPunct="1">
              <a:defRPr/>
            </a:pPr>
            <a:endParaRPr lang="nb-NO" sz="1000" i="1" dirty="0">
              <a:latin typeface="Arial" charset="0"/>
              <a:cs typeface="Arial" charset="0"/>
            </a:endParaRPr>
          </a:p>
          <a:p>
            <a:pPr eaLnBrk="1" hangingPunct="1">
              <a:defRPr/>
            </a:pPr>
            <a:r>
              <a:rPr lang="nb-NO" sz="1000" i="1" dirty="0" err="1">
                <a:latin typeface="Arial" charset="0"/>
                <a:cs typeface="Arial" charset="0"/>
              </a:rPr>
              <a:t>hydt</a:t>
            </a:r>
            <a:r>
              <a:rPr lang="nb-NO" sz="1000" i="1" dirty="0">
                <a:latin typeface="Arial" charset="0"/>
                <a:cs typeface="Arial" charset="0"/>
              </a:rPr>
              <a:t>(</a:t>
            </a:r>
            <a:r>
              <a:rPr lang="nb-NO" sz="1000" dirty="0">
                <a:latin typeface="Arial" charset="0"/>
                <a:cs typeface="Arial" charset="0"/>
              </a:rPr>
              <a:t>fluid_1);			% </a:t>
            </a:r>
            <a:r>
              <a:rPr lang="nb-NO" sz="1000" dirty="0" err="1">
                <a:latin typeface="Arial" charset="0"/>
                <a:cs typeface="Arial" charset="0"/>
              </a:rPr>
              <a:t>calculating</a:t>
            </a:r>
            <a:r>
              <a:rPr lang="nb-NO" sz="1000" dirty="0">
                <a:latin typeface="Arial" charset="0"/>
                <a:cs typeface="Arial" charset="0"/>
              </a:rPr>
              <a:t> </a:t>
            </a:r>
            <a:r>
              <a:rPr lang="nb-NO" sz="1000" dirty="0" err="1">
                <a:latin typeface="Arial" charset="0"/>
                <a:cs typeface="Arial" charset="0"/>
              </a:rPr>
              <a:t>the</a:t>
            </a:r>
            <a:r>
              <a:rPr lang="nb-NO" sz="1000" dirty="0">
                <a:latin typeface="Arial" charset="0"/>
                <a:cs typeface="Arial" charset="0"/>
              </a:rPr>
              <a:t> </a:t>
            </a:r>
            <a:r>
              <a:rPr lang="nb-NO" sz="1000" dirty="0" err="1">
                <a:latin typeface="Arial" charset="0"/>
                <a:cs typeface="Arial" charset="0"/>
              </a:rPr>
              <a:t>hydrate</a:t>
            </a:r>
            <a:r>
              <a:rPr lang="nb-NO" sz="1000" dirty="0">
                <a:latin typeface="Arial" charset="0"/>
                <a:cs typeface="Arial" charset="0"/>
              </a:rPr>
              <a:t> </a:t>
            </a:r>
            <a:r>
              <a:rPr lang="nb-NO" sz="1000" dirty="0" err="1">
                <a:latin typeface="Arial" charset="0"/>
                <a:cs typeface="Arial" charset="0"/>
              </a:rPr>
              <a:t>equilibrim</a:t>
            </a:r>
            <a:r>
              <a:rPr lang="nb-NO" sz="1000" dirty="0">
                <a:latin typeface="Arial" charset="0"/>
                <a:cs typeface="Arial" charset="0"/>
              </a:rPr>
              <a:t> </a:t>
            </a:r>
            <a:r>
              <a:rPr lang="nb-NO" sz="1000" dirty="0" err="1">
                <a:latin typeface="Arial" charset="0"/>
                <a:cs typeface="Arial" charset="0"/>
              </a:rPr>
              <a:t>temperature</a:t>
            </a:r>
            <a:endParaRPr lang="en-US" sz="1000" i="1" dirty="0">
              <a:latin typeface="Arial" charset="0"/>
              <a:cs typeface="Arial" charset="0"/>
            </a:endParaRPr>
          </a:p>
        </p:txBody>
      </p:sp>
    </p:spTree>
    <p:extLst>
      <p:ext uri="{BB962C8B-B14F-4D97-AF65-F5344CB8AC3E}">
        <p14:creationId xmlns:p14="http://schemas.microsoft.com/office/powerpoint/2010/main" val="4248668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0C226FD7-6310-4A8F-901D-2D2A457168CE}"/>
              </a:ext>
            </a:extLst>
          </p:cNvPr>
          <p:cNvSpPr>
            <a:spLocks noGrp="1" noChangeArrowheads="1"/>
          </p:cNvSpPr>
          <p:nvPr>
            <p:ph type="title"/>
          </p:nvPr>
        </p:nvSpPr>
        <p:spPr>
          <a:xfrm>
            <a:off x="1776413" y="252414"/>
            <a:ext cx="8640762" cy="611187"/>
          </a:xfrm>
        </p:spPr>
        <p:txBody>
          <a:bodyPr/>
          <a:lstStyle/>
          <a:p>
            <a:pPr eaLnBrk="1" hangingPunct="1"/>
            <a:r>
              <a:rPr lang="en-US" altLang="en-US"/>
              <a:t>Setting up Matlab for first use of NeqSim</a:t>
            </a:r>
          </a:p>
        </p:txBody>
      </p:sp>
      <p:sp>
        <p:nvSpPr>
          <p:cNvPr id="3" name="Content Placeholder 2">
            <a:extLst>
              <a:ext uri="{FF2B5EF4-FFF2-40B4-BE49-F238E27FC236}">
                <a16:creationId xmlns:a16="http://schemas.microsoft.com/office/drawing/2014/main" id="{19A89050-9A69-4936-BF58-3667BD2718FE}"/>
              </a:ext>
            </a:extLst>
          </p:cNvPr>
          <p:cNvSpPr>
            <a:spLocks noGrp="1"/>
          </p:cNvSpPr>
          <p:nvPr>
            <p:ph idx="1"/>
          </p:nvPr>
        </p:nvSpPr>
        <p:spPr>
          <a:xfrm>
            <a:off x="1774826" y="1181100"/>
            <a:ext cx="8640763" cy="4318000"/>
          </a:xfrm>
        </p:spPr>
        <p:txBody>
          <a:bodyPr/>
          <a:lstStyle/>
          <a:p>
            <a:pPr eaLnBrk="1" hangingPunct="1">
              <a:buFont typeface="Arial" charset="0"/>
              <a:buChar char="•"/>
              <a:defRPr/>
            </a:pPr>
            <a:r>
              <a:rPr lang="en-US" dirty="0"/>
              <a:t>The NeqSim toolbox for </a:t>
            </a:r>
            <a:r>
              <a:rPr lang="en-US" dirty="0" err="1"/>
              <a:t>matlab</a:t>
            </a:r>
            <a:r>
              <a:rPr lang="en-US" dirty="0"/>
              <a:t> is available via GIT-hub:</a:t>
            </a:r>
          </a:p>
          <a:p>
            <a:pPr marL="0" indent="0">
              <a:buNone/>
              <a:defRPr/>
            </a:pPr>
            <a:r>
              <a:rPr lang="en-US" dirty="0"/>
              <a:t>	</a:t>
            </a:r>
            <a:r>
              <a:rPr lang="en-US" sz="1200" dirty="0">
                <a:hlinkClick r:id="rId2"/>
              </a:rPr>
              <a:t>https://github.com/Statoil/neqsimmatlab</a:t>
            </a:r>
            <a:endParaRPr lang="en-US" sz="1200" dirty="0"/>
          </a:p>
          <a:p>
            <a:pPr eaLnBrk="1" hangingPunct="1">
              <a:defRPr/>
            </a:pPr>
            <a:r>
              <a:rPr lang="en-US" dirty="0"/>
              <a:t>To initialize calculations with NeqSim in Matlab, execute the expressions run the file:</a:t>
            </a:r>
          </a:p>
          <a:p>
            <a:pPr eaLnBrk="1" hangingPunct="1">
              <a:buFont typeface="Arial" charset="0"/>
              <a:buChar char="•"/>
              <a:defRPr/>
            </a:pPr>
            <a:endParaRPr lang="en-US" sz="1400" dirty="0"/>
          </a:p>
          <a:p>
            <a:pPr marL="0" indent="0">
              <a:buNone/>
              <a:defRPr/>
            </a:pPr>
            <a:endParaRPr lang="en-US" sz="1400" dirty="0"/>
          </a:p>
          <a:p>
            <a:pPr marL="171450" indent="-171450">
              <a:buFont typeface="Arial" charset="0"/>
              <a:buChar char="•"/>
              <a:defRPr/>
            </a:pPr>
            <a:r>
              <a:rPr lang="en-US" dirty="0"/>
              <a:t>This will make NeqSim library and database available from Matlab</a:t>
            </a:r>
          </a:p>
          <a:p>
            <a:pPr marL="171450" indent="-171450">
              <a:buFont typeface="Arial" charset="0"/>
              <a:buChar char="•"/>
              <a:defRPr/>
            </a:pPr>
            <a:r>
              <a:rPr lang="en-US" dirty="0"/>
              <a:t>Examples of Matlab scripts are found in the examples folder</a:t>
            </a:r>
          </a:p>
          <a:p>
            <a:pPr marL="503237" lvl="1" indent="0">
              <a:buNone/>
              <a:defRPr/>
            </a:pPr>
            <a:r>
              <a:rPr lang="en-US" sz="1200" dirty="0"/>
              <a:t>	\matlab\example</a:t>
            </a:r>
          </a:p>
        </p:txBody>
      </p:sp>
      <p:sp>
        <p:nvSpPr>
          <p:cNvPr id="6" name="TextBox 5">
            <a:extLst>
              <a:ext uri="{FF2B5EF4-FFF2-40B4-BE49-F238E27FC236}">
                <a16:creationId xmlns:a16="http://schemas.microsoft.com/office/drawing/2014/main" id="{67F36DD3-38C9-4247-9337-803E05F2D452}"/>
              </a:ext>
            </a:extLst>
          </p:cNvPr>
          <p:cNvSpPr txBox="1"/>
          <p:nvPr/>
        </p:nvSpPr>
        <p:spPr>
          <a:xfrm>
            <a:off x="2446339" y="2360614"/>
            <a:ext cx="6999287" cy="261937"/>
          </a:xfrm>
          <a:prstGeom prst="rect">
            <a:avLst/>
          </a:prstGeom>
          <a:solidFill>
            <a:schemeClr val="accent6">
              <a:lumMod val="20000"/>
              <a:lumOff val="80000"/>
            </a:schemeClr>
          </a:solidFill>
          <a:ln>
            <a:solidFill>
              <a:schemeClr val="tx1"/>
            </a:solidFill>
          </a:ln>
        </p:spPr>
        <p:txBody>
          <a:bodyPr>
            <a:spAutoFit/>
          </a:bodyPr>
          <a:lstStyle/>
          <a:p>
            <a:pPr marL="46037">
              <a:defRPr/>
            </a:pPr>
            <a:r>
              <a:rPr lang="en-US" sz="1100" i="1" dirty="0" err="1">
                <a:latin typeface="Arial" charset="0"/>
                <a:cs typeface="Arial" charset="0"/>
              </a:rPr>
              <a:t>pathNeqSim.m</a:t>
            </a:r>
            <a:endParaRPr lang="en-US" sz="1100" i="1" dirty="0">
              <a:latin typeface="Arial" charset="0"/>
              <a:cs typeface="Arial" charset="0"/>
            </a:endParaRPr>
          </a:p>
        </p:txBody>
      </p:sp>
    </p:spTree>
    <p:extLst>
      <p:ext uri="{BB962C8B-B14F-4D97-AF65-F5344CB8AC3E}">
        <p14:creationId xmlns:p14="http://schemas.microsoft.com/office/powerpoint/2010/main" val="37936247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a:extLst>
              <a:ext uri="{FF2B5EF4-FFF2-40B4-BE49-F238E27FC236}">
                <a16:creationId xmlns:a16="http://schemas.microsoft.com/office/drawing/2014/main" id="{187939EA-5903-4253-B96E-30E5F10D6513}"/>
              </a:ext>
            </a:extLst>
          </p:cNvPr>
          <p:cNvSpPr>
            <a:spLocks noGrp="1" noChangeArrowheads="1"/>
          </p:cNvSpPr>
          <p:nvPr>
            <p:ph type="title"/>
          </p:nvPr>
        </p:nvSpPr>
        <p:spPr>
          <a:xfrm>
            <a:off x="1776413" y="115889"/>
            <a:ext cx="8640762" cy="858837"/>
          </a:xfrm>
        </p:spPr>
        <p:txBody>
          <a:bodyPr/>
          <a:lstStyle/>
          <a:p>
            <a:pPr marL="342900" indent="-342900"/>
            <a:r>
              <a:rPr lang="en-US" altLang="en-US" sz="2000"/>
              <a:t>Hydrate equilibrium calculations with inhibitors</a:t>
            </a:r>
            <a:endParaRPr lang="en-GB" altLang="en-US" sz="7200"/>
          </a:p>
        </p:txBody>
      </p:sp>
      <p:sp>
        <p:nvSpPr>
          <p:cNvPr id="61443" name="Content Placeholder 2">
            <a:extLst>
              <a:ext uri="{FF2B5EF4-FFF2-40B4-BE49-F238E27FC236}">
                <a16:creationId xmlns:a16="http://schemas.microsoft.com/office/drawing/2014/main" id="{E1688678-8A89-4704-87EE-A412863A4E3C}"/>
              </a:ext>
            </a:extLst>
          </p:cNvPr>
          <p:cNvSpPr>
            <a:spLocks noGrp="1" noChangeArrowheads="1"/>
          </p:cNvSpPr>
          <p:nvPr>
            <p:ph idx="1"/>
          </p:nvPr>
        </p:nvSpPr>
        <p:spPr>
          <a:xfrm>
            <a:off x="1768476" y="1104900"/>
            <a:ext cx="8640763" cy="4318000"/>
          </a:xfrm>
        </p:spPr>
        <p:txBody>
          <a:bodyPr/>
          <a:lstStyle/>
          <a:p>
            <a:r>
              <a:rPr lang="nb-NO" altLang="en-US" sz="1400"/>
              <a:t>NeqSim is well suited for performing hydrate calulcations and evaluating the effect of adding inhibitors like glycols or alcohols</a:t>
            </a:r>
          </a:p>
          <a:p>
            <a:r>
              <a:rPr lang="nb-NO" altLang="en-US" sz="1400"/>
              <a:t>Hydrate equilibrium temperature is calculated using hydt(fluid). Hydrate equilibrium pressure is calculated using hydp(fluidName)</a:t>
            </a:r>
          </a:p>
          <a:p>
            <a:r>
              <a:rPr lang="nb-NO" altLang="en-US" sz="1400"/>
              <a:t>The calculated structure can be obtained usin the function: </a:t>
            </a:r>
            <a:r>
              <a:rPr lang="en-US" altLang="en-US" sz="1200" i="1"/>
              <a:t>fluid.getPhase(‘hydrate’).getHydrateStructure()</a:t>
            </a:r>
          </a:p>
        </p:txBody>
      </p:sp>
      <p:sp>
        <p:nvSpPr>
          <p:cNvPr id="6" name="TextBox 5">
            <a:extLst>
              <a:ext uri="{FF2B5EF4-FFF2-40B4-BE49-F238E27FC236}">
                <a16:creationId xmlns:a16="http://schemas.microsoft.com/office/drawing/2014/main" id="{3ADC8207-C606-4F09-B853-2ABE1CBCCCD4}"/>
              </a:ext>
            </a:extLst>
          </p:cNvPr>
          <p:cNvSpPr txBox="1"/>
          <p:nvPr/>
        </p:nvSpPr>
        <p:spPr>
          <a:xfrm>
            <a:off x="1924050" y="2597150"/>
            <a:ext cx="6999288" cy="3632200"/>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293.15;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cpa</a:t>
            </a:r>
            <a:r>
              <a:rPr lang="en-US" sz="1000" i="1" dirty="0">
                <a:latin typeface="Arial" charset="0"/>
                <a:cs typeface="Arial" charset="0"/>
              </a:rPr>
              <a:t>', temperature , pressure ); 		% using the CPA-</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3.0); </a:t>
            </a:r>
          </a:p>
          <a:p>
            <a:pPr eaLnBrk="1" hangingPunct="1">
              <a:defRPr/>
            </a:pPr>
            <a:r>
              <a:rPr lang="en-US" sz="1000" i="1" dirty="0">
                <a:latin typeface="Arial" charset="0"/>
                <a:cs typeface="Arial" charset="0"/>
              </a:rPr>
              <a:t>luid_1.addComponent('methane', 90.0);       		</a:t>
            </a:r>
          </a:p>
          <a:p>
            <a:pPr eaLnBrk="1" hangingPunct="1">
              <a:defRPr/>
            </a:pPr>
            <a:r>
              <a:rPr lang="en-US" sz="1000" i="1" dirty="0">
                <a:latin typeface="Arial" charset="0"/>
                <a:cs typeface="Arial" charset="0"/>
              </a:rPr>
              <a:t>fluid_1.addComponent(‘ethane', 5.0); 		</a:t>
            </a:r>
          </a:p>
          <a:p>
            <a:pPr eaLnBrk="1" hangingPunct="1">
              <a:defRPr/>
            </a:pPr>
            <a:r>
              <a:rPr lang="en-US" sz="1000" i="1" dirty="0">
                <a:latin typeface="Arial" charset="0"/>
                <a:cs typeface="Arial" charset="0"/>
              </a:rPr>
              <a:t>fluid_1.addComponent(‘propane', 3.0);   </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fluid_1.addComponent(‘n-</a:t>
            </a:r>
            <a:r>
              <a:rPr lang="en-US" sz="1000" i="1" dirty="0" err="1">
                <a:latin typeface="Arial" charset="0"/>
                <a:cs typeface="Arial" charset="0"/>
              </a:rPr>
              <a:t>nonane</a:t>
            </a:r>
            <a:r>
              <a:rPr lang="en-US" sz="1000" i="1" dirty="0">
                <a:latin typeface="Arial" charset="0"/>
                <a:cs typeface="Arial" charset="0"/>
              </a:rPr>
              <a:t>', 3.0);   		% adding heavy hydrocarbon component</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fluid_1.addComponent(‘MEG', 10.0);  </a:t>
            </a:r>
          </a:p>
          <a:p>
            <a:pPr eaLnBrk="1" hangingPunct="1">
              <a:defRPr/>
            </a:pPr>
            <a:r>
              <a:rPr lang="en-US" sz="1000" i="1" dirty="0">
                <a:latin typeface="Arial" charset="0"/>
                <a:cs typeface="Arial" charset="0"/>
              </a:rPr>
              <a:t>fluid_1.addComponent(‘water', 90.0); 	 	</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fluid_1.setMixingRule(9);           		% using classic mixing rule with temperature dep. </a:t>
            </a:r>
            <a:r>
              <a:rPr lang="en-US" sz="1000" i="1" dirty="0" err="1">
                <a:latin typeface="Arial" charset="0"/>
                <a:cs typeface="Arial" charset="0"/>
              </a:rPr>
              <a:t>kij</a:t>
            </a:r>
            <a:endParaRPr lang="en-US" sz="1000" i="1" dirty="0">
              <a:solidFill>
                <a:srgbClr val="FF0000"/>
              </a:solidFill>
              <a:latin typeface="Arial" charset="0"/>
              <a:cs typeface="Arial" charset="0"/>
            </a:endParaRPr>
          </a:p>
          <a:p>
            <a:pPr eaLnBrk="1" hangingPunct="1">
              <a:defRPr/>
            </a:pPr>
            <a:r>
              <a:rPr lang="nb-NO" sz="1000" dirty="0">
                <a:latin typeface="Arial" charset="0"/>
                <a:cs typeface="Arial" charset="0"/>
              </a:rPr>
              <a:t>fluid_1.setMultiPhaseCheck(1);		% setting </a:t>
            </a:r>
            <a:r>
              <a:rPr lang="nb-NO" sz="1000" dirty="0" err="1">
                <a:latin typeface="Arial" charset="0"/>
                <a:cs typeface="Arial" charset="0"/>
              </a:rPr>
              <a:t>the</a:t>
            </a:r>
            <a:r>
              <a:rPr lang="nb-NO" sz="1000" dirty="0">
                <a:latin typeface="Arial" charset="0"/>
                <a:cs typeface="Arial" charset="0"/>
              </a:rPr>
              <a:t> </a:t>
            </a:r>
            <a:r>
              <a:rPr lang="nb-NO" sz="1000" dirty="0" err="1">
                <a:latin typeface="Arial" charset="0"/>
                <a:cs typeface="Arial" charset="0"/>
              </a:rPr>
              <a:t>algorithm</a:t>
            </a:r>
            <a:r>
              <a:rPr lang="nb-NO" sz="1000" dirty="0">
                <a:latin typeface="Arial" charset="0"/>
                <a:cs typeface="Arial" charset="0"/>
              </a:rPr>
              <a:t> to </a:t>
            </a:r>
            <a:r>
              <a:rPr lang="nb-NO" sz="1000" dirty="0" err="1">
                <a:latin typeface="Arial" charset="0"/>
                <a:cs typeface="Arial" charset="0"/>
              </a:rPr>
              <a:t>check</a:t>
            </a:r>
            <a:r>
              <a:rPr lang="nb-NO" sz="1000" dirty="0">
                <a:latin typeface="Arial" charset="0"/>
                <a:cs typeface="Arial" charset="0"/>
              </a:rPr>
              <a:t> for more </a:t>
            </a:r>
            <a:r>
              <a:rPr lang="nb-NO" sz="1000" dirty="0" err="1">
                <a:latin typeface="Arial" charset="0"/>
                <a:cs typeface="Arial" charset="0"/>
              </a:rPr>
              <a:t>than</a:t>
            </a:r>
            <a:r>
              <a:rPr lang="nb-NO" sz="1000" dirty="0">
                <a:latin typeface="Arial" charset="0"/>
                <a:cs typeface="Arial" charset="0"/>
              </a:rPr>
              <a:t> </a:t>
            </a:r>
            <a:r>
              <a:rPr lang="nb-NO" sz="1000" dirty="0" err="1">
                <a:latin typeface="Arial" charset="0"/>
                <a:cs typeface="Arial" charset="0"/>
              </a:rPr>
              <a:t>two</a:t>
            </a:r>
            <a:r>
              <a:rPr lang="nb-NO" sz="1000" dirty="0">
                <a:latin typeface="Arial" charset="0"/>
                <a:cs typeface="Arial" charset="0"/>
              </a:rPr>
              <a:t> </a:t>
            </a:r>
            <a:r>
              <a:rPr lang="nb-NO" sz="1000" dirty="0" err="1">
                <a:latin typeface="Arial" charset="0"/>
                <a:cs typeface="Arial" charset="0"/>
              </a:rPr>
              <a:t>phases</a:t>
            </a:r>
            <a:endParaRPr lang="nb-NO" sz="1000" dirty="0">
              <a:latin typeface="Arial" charset="0"/>
              <a:cs typeface="Arial" charset="0"/>
            </a:endParaRPr>
          </a:p>
          <a:p>
            <a:pPr eaLnBrk="1" hangingPunct="1">
              <a:defRPr/>
            </a:pPr>
            <a:r>
              <a:rPr lang="nb-NO" sz="1000" dirty="0">
                <a:latin typeface="Arial" charset="0"/>
                <a:cs typeface="Arial" charset="0"/>
              </a:rPr>
              <a:t>fluid_1.setHydrateCheck(1);		% </a:t>
            </a:r>
            <a:r>
              <a:rPr lang="nb-NO" sz="1000" dirty="0" err="1">
                <a:latin typeface="Arial" charset="0"/>
                <a:cs typeface="Arial" charset="0"/>
              </a:rPr>
              <a:t>initializing</a:t>
            </a:r>
            <a:r>
              <a:rPr lang="nb-NO" sz="1000" dirty="0">
                <a:latin typeface="Arial" charset="0"/>
                <a:cs typeface="Arial" charset="0"/>
              </a:rPr>
              <a:t> </a:t>
            </a:r>
            <a:r>
              <a:rPr lang="nb-NO" sz="1000" dirty="0" err="1">
                <a:latin typeface="Arial" charset="0"/>
                <a:cs typeface="Arial" charset="0"/>
              </a:rPr>
              <a:t>the</a:t>
            </a:r>
            <a:r>
              <a:rPr lang="nb-NO" sz="1000" dirty="0">
                <a:latin typeface="Arial" charset="0"/>
                <a:cs typeface="Arial" charset="0"/>
              </a:rPr>
              <a:t> fluid to </a:t>
            </a:r>
            <a:r>
              <a:rPr lang="nb-NO" sz="1000" dirty="0" err="1">
                <a:latin typeface="Arial" charset="0"/>
                <a:cs typeface="Arial" charset="0"/>
              </a:rPr>
              <a:t>check</a:t>
            </a:r>
            <a:r>
              <a:rPr lang="nb-NO" sz="1000" dirty="0">
                <a:latin typeface="Arial" charset="0"/>
                <a:cs typeface="Arial" charset="0"/>
              </a:rPr>
              <a:t> for </a:t>
            </a:r>
            <a:r>
              <a:rPr lang="nb-NO" sz="1000" dirty="0" err="1">
                <a:latin typeface="Arial" charset="0"/>
                <a:cs typeface="Arial" charset="0"/>
              </a:rPr>
              <a:t>hydrates</a:t>
            </a:r>
            <a:endParaRPr lang="nb-NO" sz="1000" dirty="0">
              <a:latin typeface="Arial" charset="0"/>
              <a:cs typeface="Arial" charset="0"/>
            </a:endParaRPr>
          </a:p>
          <a:p>
            <a:pPr eaLnBrk="1" hangingPunct="1">
              <a:defRPr/>
            </a:pPr>
            <a:endParaRPr lang="nb-NO" sz="1000" i="1" dirty="0">
              <a:latin typeface="Arial" charset="0"/>
              <a:cs typeface="Arial" charset="0"/>
            </a:endParaRPr>
          </a:p>
          <a:p>
            <a:pPr eaLnBrk="1" hangingPunct="1">
              <a:defRPr/>
            </a:pPr>
            <a:r>
              <a:rPr lang="nb-NO" sz="1000" i="1" dirty="0" err="1">
                <a:latin typeface="Arial" charset="0"/>
                <a:cs typeface="Arial" charset="0"/>
              </a:rPr>
              <a:t>hydt</a:t>
            </a:r>
            <a:r>
              <a:rPr lang="nb-NO" sz="1000" i="1" dirty="0">
                <a:latin typeface="Arial" charset="0"/>
                <a:cs typeface="Arial" charset="0"/>
              </a:rPr>
              <a:t>(fluid_1</a:t>
            </a:r>
            <a:r>
              <a:rPr lang="nb-NO" sz="1000" dirty="0">
                <a:latin typeface="Arial" charset="0"/>
                <a:cs typeface="Arial" charset="0"/>
              </a:rPr>
              <a:t>);			% </a:t>
            </a:r>
            <a:r>
              <a:rPr lang="nb-NO" sz="1000" dirty="0" err="1">
                <a:latin typeface="Arial" charset="0"/>
                <a:cs typeface="Arial" charset="0"/>
              </a:rPr>
              <a:t>performing</a:t>
            </a:r>
            <a:r>
              <a:rPr lang="nb-NO" sz="1000" dirty="0">
                <a:latin typeface="Arial" charset="0"/>
                <a:cs typeface="Arial" charset="0"/>
              </a:rPr>
              <a:t> a TP-flash </a:t>
            </a:r>
            <a:r>
              <a:rPr lang="nb-NO" sz="1000" dirty="0" err="1">
                <a:latin typeface="Arial" charset="0"/>
                <a:cs typeface="Arial" charset="0"/>
              </a:rPr>
              <a:t>calculation</a:t>
            </a:r>
            <a:endParaRPr lang="nb-NO" sz="1000" dirty="0">
              <a:latin typeface="Arial" charset="0"/>
              <a:cs typeface="Arial" charset="0"/>
            </a:endParaRPr>
          </a:p>
          <a:p>
            <a:pPr eaLnBrk="1" hangingPunct="1">
              <a:defRPr/>
            </a:pPr>
            <a:r>
              <a:rPr lang="nb-NO" sz="1000" i="1" dirty="0">
                <a:latin typeface="Arial" charset="0"/>
                <a:cs typeface="Arial" charset="0"/>
              </a:rPr>
              <a:t>fluid_1.getPhase(‘</a:t>
            </a:r>
            <a:r>
              <a:rPr lang="nb-NO" sz="1000" i="1" dirty="0" err="1">
                <a:latin typeface="Arial" charset="0"/>
                <a:cs typeface="Arial" charset="0"/>
              </a:rPr>
              <a:t>hydrate</a:t>
            </a:r>
            <a:r>
              <a:rPr lang="nb-NO" sz="1000" i="1" dirty="0">
                <a:latin typeface="Arial" charset="0"/>
                <a:cs typeface="Arial" charset="0"/>
              </a:rPr>
              <a:t>’).</a:t>
            </a:r>
            <a:r>
              <a:rPr lang="nb-NO" sz="1000" i="1" dirty="0" err="1">
                <a:latin typeface="Arial" charset="0"/>
                <a:cs typeface="Arial" charset="0"/>
              </a:rPr>
              <a:t>getHydrateStructure</a:t>
            </a:r>
            <a:r>
              <a:rPr lang="nb-NO" sz="1000" i="1" dirty="0">
                <a:latin typeface="Arial" charset="0"/>
                <a:cs typeface="Arial" charset="0"/>
              </a:rPr>
              <a:t>	% </a:t>
            </a:r>
            <a:r>
              <a:rPr lang="nb-NO" sz="1000" i="1" dirty="0" err="1">
                <a:latin typeface="Arial" charset="0"/>
                <a:cs typeface="Arial" charset="0"/>
              </a:rPr>
              <a:t>read</a:t>
            </a:r>
            <a:r>
              <a:rPr lang="nb-NO" sz="1000" i="1" dirty="0">
                <a:latin typeface="Arial" charset="0"/>
                <a:cs typeface="Arial" charset="0"/>
              </a:rPr>
              <a:t> </a:t>
            </a:r>
            <a:r>
              <a:rPr lang="nb-NO" sz="1000" i="1" dirty="0" err="1">
                <a:latin typeface="Arial" charset="0"/>
                <a:cs typeface="Arial" charset="0"/>
              </a:rPr>
              <a:t>hydrate</a:t>
            </a:r>
            <a:r>
              <a:rPr lang="nb-NO" sz="1000" i="1" dirty="0">
                <a:latin typeface="Arial" charset="0"/>
                <a:cs typeface="Arial" charset="0"/>
              </a:rPr>
              <a:t> </a:t>
            </a:r>
            <a:r>
              <a:rPr lang="nb-NO" sz="1000" i="1" dirty="0" err="1">
                <a:latin typeface="Arial" charset="0"/>
                <a:cs typeface="Arial" charset="0"/>
              </a:rPr>
              <a:t>structure</a:t>
            </a:r>
            <a:endParaRPr lang="en-US" sz="1000" i="1" dirty="0">
              <a:latin typeface="Arial" charset="0"/>
              <a:cs typeface="Arial" charset="0"/>
            </a:endParaRPr>
          </a:p>
        </p:txBody>
      </p:sp>
    </p:spTree>
    <p:extLst>
      <p:ext uri="{BB962C8B-B14F-4D97-AF65-F5344CB8AC3E}">
        <p14:creationId xmlns:p14="http://schemas.microsoft.com/office/powerpoint/2010/main" val="26989786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a:extLst>
              <a:ext uri="{FF2B5EF4-FFF2-40B4-BE49-F238E27FC236}">
                <a16:creationId xmlns:a16="http://schemas.microsoft.com/office/drawing/2014/main" id="{E32FE6EF-F912-4EC6-A61D-0C7AD2607567}"/>
              </a:ext>
            </a:extLst>
          </p:cNvPr>
          <p:cNvSpPr>
            <a:spLocks noGrp="1" noChangeArrowheads="1"/>
          </p:cNvSpPr>
          <p:nvPr>
            <p:ph type="title"/>
          </p:nvPr>
        </p:nvSpPr>
        <p:spPr>
          <a:xfrm>
            <a:off x="1776413" y="115889"/>
            <a:ext cx="8640762" cy="858837"/>
          </a:xfrm>
        </p:spPr>
        <p:txBody>
          <a:bodyPr/>
          <a:lstStyle/>
          <a:p>
            <a:pPr marL="342900" indent="-342900"/>
            <a:r>
              <a:rPr lang="en-US" altLang="en-US" sz="2000"/>
              <a:t>Hydrate equilibrium calculations with salts</a:t>
            </a:r>
            <a:endParaRPr lang="en-GB" altLang="en-US" sz="7200"/>
          </a:p>
        </p:txBody>
      </p:sp>
      <p:sp>
        <p:nvSpPr>
          <p:cNvPr id="62467" name="Content Placeholder 2">
            <a:extLst>
              <a:ext uri="{FF2B5EF4-FFF2-40B4-BE49-F238E27FC236}">
                <a16:creationId xmlns:a16="http://schemas.microsoft.com/office/drawing/2014/main" id="{118C9D83-F8C4-4091-BC50-366B2B75E86C}"/>
              </a:ext>
            </a:extLst>
          </p:cNvPr>
          <p:cNvSpPr>
            <a:spLocks noGrp="1" noChangeArrowheads="1"/>
          </p:cNvSpPr>
          <p:nvPr>
            <p:ph idx="1"/>
          </p:nvPr>
        </p:nvSpPr>
        <p:spPr>
          <a:xfrm>
            <a:off x="1768476" y="1104900"/>
            <a:ext cx="8640763" cy="4318000"/>
          </a:xfrm>
        </p:spPr>
        <p:txBody>
          <a:bodyPr/>
          <a:lstStyle/>
          <a:p>
            <a:r>
              <a:rPr lang="nb-NO" altLang="en-US" sz="1400"/>
              <a:t>Salts are added to the system using the function:</a:t>
            </a:r>
            <a:br>
              <a:rPr lang="nb-NO" altLang="en-US" sz="1400"/>
            </a:br>
            <a:r>
              <a:rPr lang="nb-NO" altLang="en-US" sz="1400"/>
              <a:t>addSalt(‘NaCl’, moles);</a:t>
            </a:r>
            <a:endParaRPr lang="en-US" altLang="en-US" sz="1200" i="1"/>
          </a:p>
        </p:txBody>
      </p:sp>
      <p:sp>
        <p:nvSpPr>
          <p:cNvPr id="6" name="TextBox 5">
            <a:extLst>
              <a:ext uri="{FF2B5EF4-FFF2-40B4-BE49-F238E27FC236}">
                <a16:creationId xmlns:a16="http://schemas.microsoft.com/office/drawing/2014/main" id="{17C928D2-77C8-4653-BB2B-A5FBB6DE92E4}"/>
              </a:ext>
            </a:extLst>
          </p:cNvPr>
          <p:cNvSpPr txBox="1"/>
          <p:nvPr/>
        </p:nvSpPr>
        <p:spPr>
          <a:xfrm>
            <a:off x="1924050" y="2084389"/>
            <a:ext cx="6999288" cy="3940175"/>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293.15;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cpa</a:t>
            </a:r>
            <a:r>
              <a:rPr lang="en-US" sz="1000" i="1" dirty="0">
                <a:latin typeface="Arial" charset="0"/>
                <a:cs typeface="Arial" charset="0"/>
              </a:rPr>
              <a:t>', temperature , pressure ); 		% using the CPA-</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3.0); </a:t>
            </a:r>
          </a:p>
          <a:p>
            <a:pPr eaLnBrk="1" hangingPunct="1">
              <a:defRPr/>
            </a:pPr>
            <a:r>
              <a:rPr lang="en-US" sz="1000" i="1" dirty="0">
                <a:latin typeface="Arial" charset="0"/>
                <a:cs typeface="Arial" charset="0"/>
              </a:rPr>
              <a:t>luid_1.addComponent('methane', 90.0);       		</a:t>
            </a:r>
          </a:p>
          <a:p>
            <a:pPr eaLnBrk="1" hangingPunct="1">
              <a:defRPr/>
            </a:pPr>
            <a:r>
              <a:rPr lang="en-US" sz="1000" i="1" dirty="0">
                <a:latin typeface="Arial" charset="0"/>
                <a:cs typeface="Arial" charset="0"/>
              </a:rPr>
              <a:t>fluid_1.addComponent(‘ethane', 5.0); 		</a:t>
            </a:r>
          </a:p>
          <a:p>
            <a:pPr eaLnBrk="1" hangingPunct="1">
              <a:defRPr/>
            </a:pPr>
            <a:r>
              <a:rPr lang="en-US" sz="1000" i="1" dirty="0">
                <a:latin typeface="Arial" charset="0"/>
                <a:cs typeface="Arial" charset="0"/>
              </a:rPr>
              <a:t>fluid_1.addComponent(‘propane', 3.0);   </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fluid_1.addComponent(‘n-</a:t>
            </a:r>
            <a:r>
              <a:rPr lang="en-US" sz="1000" i="1" dirty="0" err="1">
                <a:latin typeface="Arial" charset="0"/>
                <a:cs typeface="Arial" charset="0"/>
              </a:rPr>
              <a:t>nonane</a:t>
            </a:r>
            <a:r>
              <a:rPr lang="en-US" sz="1000" i="1" dirty="0">
                <a:latin typeface="Arial" charset="0"/>
                <a:cs typeface="Arial" charset="0"/>
              </a:rPr>
              <a:t>', 3.0);   		% adding heavy hydrocarbon component</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fluid_1.addComponent(‘MEG', 10.0);  </a:t>
            </a:r>
          </a:p>
          <a:p>
            <a:pPr eaLnBrk="1" hangingPunct="1">
              <a:defRPr/>
            </a:pPr>
            <a:r>
              <a:rPr lang="en-US" sz="1000" i="1" dirty="0">
                <a:latin typeface="Arial" charset="0"/>
                <a:cs typeface="Arial" charset="0"/>
              </a:rPr>
              <a:t>fluid_1.addComponent(‘water', 90.0); 	</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fluid_1.addSalt(‘</a:t>
            </a:r>
            <a:r>
              <a:rPr lang="en-US" sz="1000" i="1" dirty="0" err="1">
                <a:latin typeface="Arial" charset="0"/>
                <a:cs typeface="Arial" charset="0"/>
              </a:rPr>
              <a:t>NaCl</a:t>
            </a:r>
            <a:r>
              <a:rPr lang="en-US" sz="1000" i="1" dirty="0">
                <a:latin typeface="Arial" charset="0"/>
                <a:cs typeface="Arial" charset="0"/>
              </a:rPr>
              <a:t>', 0.1); 			% adding salt </a:t>
            </a:r>
            <a:r>
              <a:rPr lang="en-US" sz="1000" i="1">
                <a:latin typeface="Arial" charset="0"/>
                <a:cs typeface="Arial" charset="0"/>
              </a:rPr>
              <a:t>0.1 mole/sec</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fluid_1.setMixingRule(9);           		% using classic mixing rule with temperature dep. </a:t>
            </a:r>
            <a:r>
              <a:rPr lang="en-US" sz="1000" i="1" dirty="0" err="1">
                <a:latin typeface="Arial" charset="0"/>
                <a:cs typeface="Arial" charset="0"/>
              </a:rPr>
              <a:t>kij</a:t>
            </a:r>
            <a:endParaRPr lang="en-US" sz="1000" i="1" dirty="0">
              <a:solidFill>
                <a:srgbClr val="FF0000"/>
              </a:solidFill>
              <a:latin typeface="Arial" charset="0"/>
              <a:cs typeface="Arial" charset="0"/>
            </a:endParaRPr>
          </a:p>
          <a:p>
            <a:pPr eaLnBrk="1" hangingPunct="1">
              <a:defRPr/>
            </a:pPr>
            <a:r>
              <a:rPr lang="nb-NO" sz="1000" dirty="0">
                <a:latin typeface="Arial" charset="0"/>
                <a:cs typeface="Arial" charset="0"/>
              </a:rPr>
              <a:t>fluid_1.setMultiPhaseCheck(1);		% setting </a:t>
            </a:r>
            <a:r>
              <a:rPr lang="nb-NO" sz="1000" dirty="0" err="1">
                <a:latin typeface="Arial" charset="0"/>
                <a:cs typeface="Arial" charset="0"/>
              </a:rPr>
              <a:t>the</a:t>
            </a:r>
            <a:r>
              <a:rPr lang="nb-NO" sz="1000" dirty="0">
                <a:latin typeface="Arial" charset="0"/>
                <a:cs typeface="Arial" charset="0"/>
              </a:rPr>
              <a:t> </a:t>
            </a:r>
            <a:r>
              <a:rPr lang="nb-NO" sz="1000" dirty="0" err="1">
                <a:latin typeface="Arial" charset="0"/>
                <a:cs typeface="Arial" charset="0"/>
              </a:rPr>
              <a:t>algorithm</a:t>
            </a:r>
            <a:r>
              <a:rPr lang="nb-NO" sz="1000" dirty="0">
                <a:latin typeface="Arial" charset="0"/>
                <a:cs typeface="Arial" charset="0"/>
              </a:rPr>
              <a:t> to </a:t>
            </a:r>
            <a:r>
              <a:rPr lang="nb-NO" sz="1000" dirty="0" err="1">
                <a:latin typeface="Arial" charset="0"/>
                <a:cs typeface="Arial" charset="0"/>
              </a:rPr>
              <a:t>check</a:t>
            </a:r>
            <a:r>
              <a:rPr lang="nb-NO" sz="1000" dirty="0">
                <a:latin typeface="Arial" charset="0"/>
                <a:cs typeface="Arial" charset="0"/>
              </a:rPr>
              <a:t> for more </a:t>
            </a:r>
            <a:r>
              <a:rPr lang="nb-NO" sz="1000" dirty="0" err="1">
                <a:latin typeface="Arial" charset="0"/>
                <a:cs typeface="Arial" charset="0"/>
              </a:rPr>
              <a:t>than</a:t>
            </a:r>
            <a:r>
              <a:rPr lang="nb-NO" sz="1000" dirty="0">
                <a:latin typeface="Arial" charset="0"/>
                <a:cs typeface="Arial" charset="0"/>
              </a:rPr>
              <a:t> </a:t>
            </a:r>
            <a:r>
              <a:rPr lang="nb-NO" sz="1000" dirty="0" err="1">
                <a:latin typeface="Arial" charset="0"/>
                <a:cs typeface="Arial" charset="0"/>
              </a:rPr>
              <a:t>two</a:t>
            </a:r>
            <a:r>
              <a:rPr lang="nb-NO" sz="1000" dirty="0">
                <a:latin typeface="Arial" charset="0"/>
                <a:cs typeface="Arial" charset="0"/>
              </a:rPr>
              <a:t> </a:t>
            </a:r>
            <a:r>
              <a:rPr lang="nb-NO" sz="1000" dirty="0" err="1">
                <a:latin typeface="Arial" charset="0"/>
                <a:cs typeface="Arial" charset="0"/>
              </a:rPr>
              <a:t>phases</a:t>
            </a:r>
            <a:endParaRPr lang="nb-NO" sz="1000" dirty="0">
              <a:latin typeface="Arial" charset="0"/>
              <a:cs typeface="Arial" charset="0"/>
            </a:endParaRPr>
          </a:p>
          <a:p>
            <a:pPr eaLnBrk="1" hangingPunct="1">
              <a:defRPr/>
            </a:pPr>
            <a:r>
              <a:rPr lang="nb-NO" sz="1000" dirty="0">
                <a:latin typeface="Arial" charset="0"/>
                <a:cs typeface="Arial" charset="0"/>
              </a:rPr>
              <a:t>fluid_1.setHydrateCheck(1);		% </a:t>
            </a:r>
            <a:r>
              <a:rPr lang="nb-NO" sz="1000" dirty="0" err="1">
                <a:latin typeface="Arial" charset="0"/>
                <a:cs typeface="Arial" charset="0"/>
              </a:rPr>
              <a:t>initializing</a:t>
            </a:r>
            <a:r>
              <a:rPr lang="nb-NO" sz="1000" dirty="0">
                <a:latin typeface="Arial" charset="0"/>
                <a:cs typeface="Arial" charset="0"/>
              </a:rPr>
              <a:t> </a:t>
            </a:r>
            <a:r>
              <a:rPr lang="nb-NO" sz="1000" dirty="0" err="1">
                <a:latin typeface="Arial" charset="0"/>
                <a:cs typeface="Arial" charset="0"/>
              </a:rPr>
              <a:t>the</a:t>
            </a:r>
            <a:r>
              <a:rPr lang="nb-NO" sz="1000" dirty="0">
                <a:latin typeface="Arial" charset="0"/>
                <a:cs typeface="Arial" charset="0"/>
              </a:rPr>
              <a:t> fluid to </a:t>
            </a:r>
            <a:r>
              <a:rPr lang="nb-NO" sz="1000" dirty="0" err="1">
                <a:latin typeface="Arial" charset="0"/>
                <a:cs typeface="Arial" charset="0"/>
              </a:rPr>
              <a:t>check</a:t>
            </a:r>
            <a:r>
              <a:rPr lang="nb-NO" sz="1000" dirty="0">
                <a:latin typeface="Arial" charset="0"/>
                <a:cs typeface="Arial" charset="0"/>
              </a:rPr>
              <a:t> for </a:t>
            </a:r>
            <a:r>
              <a:rPr lang="nb-NO" sz="1000" dirty="0" err="1">
                <a:latin typeface="Arial" charset="0"/>
                <a:cs typeface="Arial" charset="0"/>
              </a:rPr>
              <a:t>hydrates</a:t>
            </a:r>
            <a:endParaRPr lang="nb-NO" sz="1000" dirty="0">
              <a:latin typeface="Arial" charset="0"/>
              <a:cs typeface="Arial" charset="0"/>
            </a:endParaRPr>
          </a:p>
          <a:p>
            <a:pPr eaLnBrk="1" hangingPunct="1">
              <a:defRPr/>
            </a:pPr>
            <a:endParaRPr lang="nb-NO" sz="1000" i="1" dirty="0">
              <a:latin typeface="Arial" charset="0"/>
              <a:cs typeface="Arial" charset="0"/>
            </a:endParaRPr>
          </a:p>
          <a:p>
            <a:pPr eaLnBrk="1" hangingPunct="1">
              <a:defRPr/>
            </a:pPr>
            <a:r>
              <a:rPr lang="nb-NO" sz="1000" i="1" dirty="0" err="1">
                <a:latin typeface="Arial" charset="0"/>
                <a:cs typeface="Arial" charset="0"/>
              </a:rPr>
              <a:t>hydt</a:t>
            </a:r>
            <a:r>
              <a:rPr lang="nb-NO" sz="1000" i="1" dirty="0">
                <a:latin typeface="Arial" charset="0"/>
                <a:cs typeface="Arial" charset="0"/>
              </a:rPr>
              <a:t>(fluid_1</a:t>
            </a:r>
            <a:r>
              <a:rPr lang="nb-NO" sz="1000" dirty="0">
                <a:latin typeface="Arial" charset="0"/>
                <a:cs typeface="Arial" charset="0"/>
              </a:rPr>
              <a:t>);			% </a:t>
            </a:r>
            <a:r>
              <a:rPr lang="nb-NO" sz="1000" dirty="0" err="1">
                <a:latin typeface="Arial" charset="0"/>
                <a:cs typeface="Arial" charset="0"/>
              </a:rPr>
              <a:t>performing</a:t>
            </a:r>
            <a:r>
              <a:rPr lang="nb-NO" sz="1000" dirty="0">
                <a:latin typeface="Arial" charset="0"/>
                <a:cs typeface="Arial" charset="0"/>
              </a:rPr>
              <a:t> a TP-flash </a:t>
            </a:r>
            <a:r>
              <a:rPr lang="nb-NO" sz="1000" dirty="0" err="1">
                <a:latin typeface="Arial" charset="0"/>
                <a:cs typeface="Arial" charset="0"/>
              </a:rPr>
              <a:t>calculation</a:t>
            </a:r>
            <a:endParaRPr lang="nb-NO" sz="1000" dirty="0">
              <a:latin typeface="Arial" charset="0"/>
              <a:cs typeface="Arial" charset="0"/>
            </a:endParaRPr>
          </a:p>
          <a:p>
            <a:pPr eaLnBrk="1" hangingPunct="1">
              <a:defRPr/>
            </a:pPr>
            <a:r>
              <a:rPr lang="nb-NO" sz="1000" i="1" dirty="0">
                <a:latin typeface="Arial" charset="0"/>
                <a:cs typeface="Arial" charset="0"/>
              </a:rPr>
              <a:t>fluid_1.getPhase(‘</a:t>
            </a:r>
            <a:r>
              <a:rPr lang="nb-NO" sz="1000" i="1" dirty="0" err="1">
                <a:latin typeface="Arial" charset="0"/>
                <a:cs typeface="Arial" charset="0"/>
              </a:rPr>
              <a:t>hydrate</a:t>
            </a:r>
            <a:r>
              <a:rPr lang="nb-NO" sz="1000" i="1" dirty="0">
                <a:latin typeface="Arial" charset="0"/>
                <a:cs typeface="Arial" charset="0"/>
              </a:rPr>
              <a:t>’).</a:t>
            </a:r>
            <a:r>
              <a:rPr lang="nb-NO" sz="1000" i="1" dirty="0" err="1">
                <a:latin typeface="Arial" charset="0"/>
                <a:cs typeface="Arial" charset="0"/>
              </a:rPr>
              <a:t>getHydrateStructure</a:t>
            </a:r>
            <a:r>
              <a:rPr lang="nb-NO" sz="1000" i="1" dirty="0">
                <a:latin typeface="Arial" charset="0"/>
                <a:cs typeface="Arial" charset="0"/>
              </a:rPr>
              <a:t>	% </a:t>
            </a:r>
            <a:r>
              <a:rPr lang="nb-NO" sz="1000" i="1" dirty="0" err="1">
                <a:latin typeface="Arial" charset="0"/>
                <a:cs typeface="Arial" charset="0"/>
              </a:rPr>
              <a:t>read</a:t>
            </a:r>
            <a:r>
              <a:rPr lang="nb-NO" sz="1000" i="1" dirty="0">
                <a:latin typeface="Arial" charset="0"/>
                <a:cs typeface="Arial" charset="0"/>
              </a:rPr>
              <a:t> </a:t>
            </a:r>
            <a:r>
              <a:rPr lang="nb-NO" sz="1000" i="1" dirty="0" err="1">
                <a:latin typeface="Arial" charset="0"/>
                <a:cs typeface="Arial" charset="0"/>
              </a:rPr>
              <a:t>hydrate</a:t>
            </a:r>
            <a:r>
              <a:rPr lang="nb-NO" sz="1000" i="1" dirty="0">
                <a:latin typeface="Arial" charset="0"/>
                <a:cs typeface="Arial" charset="0"/>
              </a:rPr>
              <a:t> </a:t>
            </a:r>
            <a:r>
              <a:rPr lang="nb-NO" sz="1000" i="1" dirty="0" err="1">
                <a:latin typeface="Arial" charset="0"/>
                <a:cs typeface="Arial" charset="0"/>
              </a:rPr>
              <a:t>structure</a:t>
            </a:r>
            <a:endParaRPr lang="en-US" sz="1000" i="1" dirty="0">
              <a:latin typeface="Arial" charset="0"/>
              <a:cs typeface="Arial" charset="0"/>
            </a:endParaRPr>
          </a:p>
        </p:txBody>
      </p:sp>
    </p:spTree>
    <p:extLst>
      <p:ext uri="{BB962C8B-B14F-4D97-AF65-F5344CB8AC3E}">
        <p14:creationId xmlns:p14="http://schemas.microsoft.com/office/powerpoint/2010/main" val="9592279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a:extLst>
              <a:ext uri="{FF2B5EF4-FFF2-40B4-BE49-F238E27FC236}">
                <a16:creationId xmlns:a16="http://schemas.microsoft.com/office/drawing/2014/main" id="{B1101FB4-F7B3-4F49-9EDF-81373DAECD5D}"/>
              </a:ext>
            </a:extLst>
          </p:cNvPr>
          <p:cNvSpPr>
            <a:spLocks noGrp="1" noChangeArrowheads="1"/>
          </p:cNvSpPr>
          <p:nvPr>
            <p:ph type="title"/>
          </p:nvPr>
        </p:nvSpPr>
        <p:spPr>
          <a:xfrm>
            <a:off x="1776413" y="252413"/>
            <a:ext cx="8640762" cy="704850"/>
          </a:xfrm>
        </p:spPr>
        <p:txBody>
          <a:bodyPr/>
          <a:lstStyle/>
          <a:p>
            <a:r>
              <a:rPr lang="nb-NO" altLang="en-US" sz="2800"/>
              <a:t>Top of line hydrate equilibrium</a:t>
            </a:r>
            <a:endParaRPr lang="en-GB" altLang="en-US" sz="2800"/>
          </a:p>
        </p:txBody>
      </p:sp>
      <p:sp>
        <p:nvSpPr>
          <p:cNvPr id="3" name="Content Placeholder 2">
            <a:extLst>
              <a:ext uri="{FF2B5EF4-FFF2-40B4-BE49-F238E27FC236}">
                <a16:creationId xmlns:a16="http://schemas.microsoft.com/office/drawing/2014/main" id="{33CDDD1F-325C-4A5B-8C15-2C83ABDDBA24}"/>
              </a:ext>
            </a:extLst>
          </p:cNvPr>
          <p:cNvSpPr>
            <a:spLocks noGrp="1"/>
          </p:cNvSpPr>
          <p:nvPr>
            <p:ph idx="1"/>
          </p:nvPr>
        </p:nvSpPr>
        <p:spPr>
          <a:xfrm>
            <a:off x="1776413" y="1274763"/>
            <a:ext cx="8640762" cy="571500"/>
          </a:xfrm>
        </p:spPr>
        <p:txBody>
          <a:bodyPr/>
          <a:lstStyle/>
          <a:p>
            <a:pPr>
              <a:buFont typeface="Arial" charset="0"/>
              <a:buChar char="•"/>
              <a:defRPr/>
            </a:pPr>
            <a:r>
              <a:rPr lang="en-US" i="1" dirty="0"/>
              <a:t>Top of line hydrate equilibrium temperature is calculated using function: </a:t>
            </a:r>
            <a:r>
              <a:rPr lang="en-US" i="1" dirty="0" err="1"/>
              <a:t>hydt_TOL</a:t>
            </a:r>
            <a:r>
              <a:rPr lang="en-US" i="1" dirty="0"/>
              <a:t>(</a:t>
            </a:r>
            <a:r>
              <a:rPr lang="en-US" i="1" dirty="0" err="1"/>
              <a:t>fluidname</a:t>
            </a:r>
            <a:r>
              <a:rPr lang="en-US" i="1" dirty="0"/>
              <a:t>)</a:t>
            </a:r>
            <a:endParaRPr lang="en-GB" dirty="0"/>
          </a:p>
          <a:p>
            <a:pPr marL="0" indent="0">
              <a:buNone/>
              <a:defRPr/>
            </a:pPr>
            <a:endParaRPr lang="en-GB" dirty="0"/>
          </a:p>
        </p:txBody>
      </p:sp>
      <p:sp>
        <p:nvSpPr>
          <p:cNvPr id="6" name="TextBox 5">
            <a:extLst>
              <a:ext uri="{FF2B5EF4-FFF2-40B4-BE49-F238E27FC236}">
                <a16:creationId xmlns:a16="http://schemas.microsoft.com/office/drawing/2014/main" id="{4833E75A-6EC5-4DB7-B7C4-169EB78026BE}"/>
              </a:ext>
            </a:extLst>
          </p:cNvPr>
          <p:cNvSpPr txBox="1"/>
          <p:nvPr/>
        </p:nvSpPr>
        <p:spPr>
          <a:xfrm>
            <a:off x="1924050" y="2212976"/>
            <a:ext cx="6999288" cy="3478213"/>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293.15;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cpa</a:t>
            </a:r>
            <a:r>
              <a:rPr lang="en-US" sz="1000" i="1" dirty="0">
                <a:latin typeface="Arial" charset="0"/>
                <a:cs typeface="Arial" charset="0"/>
              </a:rPr>
              <a:t>', temperature , pressure ); 		% using the CPA-</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3.0); </a:t>
            </a:r>
          </a:p>
          <a:p>
            <a:pPr eaLnBrk="1" hangingPunct="1">
              <a:defRPr/>
            </a:pPr>
            <a:r>
              <a:rPr lang="en-US" sz="1000" i="1" dirty="0">
                <a:latin typeface="Arial" charset="0"/>
                <a:cs typeface="Arial" charset="0"/>
              </a:rPr>
              <a:t>luid_1.addComponent('methane', 90.0);       		</a:t>
            </a:r>
          </a:p>
          <a:p>
            <a:pPr eaLnBrk="1" hangingPunct="1">
              <a:defRPr/>
            </a:pPr>
            <a:r>
              <a:rPr lang="en-US" sz="1000" i="1" dirty="0">
                <a:latin typeface="Arial" charset="0"/>
                <a:cs typeface="Arial" charset="0"/>
              </a:rPr>
              <a:t>fluid_1.addComponent(‘ethane', 5.0); 		</a:t>
            </a:r>
          </a:p>
          <a:p>
            <a:pPr eaLnBrk="1" hangingPunct="1">
              <a:defRPr/>
            </a:pPr>
            <a:r>
              <a:rPr lang="en-US" sz="1000" i="1" dirty="0">
                <a:latin typeface="Arial" charset="0"/>
                <a:cs typeface="Arial" charset="0"/>
              </a:rPr>
              <a:t>fluid_1.addComponent(‘propane', 3.0);   </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fluid_1.addComponent(‘n-</a:t>
            </a:r>
            <a:r>
              <a:rPr lang="en-US" sz="1000" i="1" dirty="0" err="1">
                <a:latin typeface="Arial" charset="0"/>
                <a:cs typeface="Arial" charset="0"/>
              </a:rPr>
              <a:t>nonane</a:t>
            </a:r>
            <a:r>
              <a:rPr lang="en-US" sz="1000" i="1" dirty="0">
                <a:latin typeface="Arial" charset="0"/>
                <a:cs typeface="Arial" charset="0"/>
              </a:rPr>
              <a:t>', 3.0);   		% adding heavy hydrocarbon component</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fluid_1.addComponent(‘MEG', 10.0);  </a:t>
            </a:r>
          </a:p>
          <a:p>
            <a:pPr eaLnBrk="1" hangingPunct="1">
              <a:defRPr/>
            </a:pPr>
            <a:r>
              <a:rPr lang="en-US" sz="1000" i="1" dirty="0">
                <a:latin typeface="Arial" charset="0"/>
                <a:cs typeface="Arial" charset="0"/>
              </a:rPr>
              <a:t>fluid_1.addComponent(‘water', 90.0); 	 	</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fluid_1.setMixingRule(9);           		% using classic mixing rule with temperature dep. </a:t>
            </a:r>
            <a:r>
              <a:rPr lang="en-US" sz="1000" i="1" dirty="0" err="1">
                <a:latin typeface="Arial" charset="0"/>
                <a:cs typeface="Arial" charset="0"/>
              </a:rPr>
              <a:t>kij</a:t>
            </a:r>
            <a:endParaRPr lang="en-US" sz="1000" i="1" dirty="0">
              <a:solidFill>
                <a:srgbClr val="FF0000"/>
              </a:solidFill>
              <a:latin typeface="Arial" charset="0"/>
              <a:cs typeface="Arial" charset="0"/>
            </a:endParaRPr>
          </a:p>
          <a:p>
            <a:pPr eaLnBrk="1" hangingPunct="1">
              <a:defRPr/>
            </a:pPr>
            <a:r>
              <a:rPr lang="nb-NO" sz="1000" dirty="0">
                <a:latin typeface="Arial" charset="0"/>
                <a:cs typeface="Arial" charset="0"/>
              </a:rPr>
              <a:t>fluid_1.setMultiPhaseCheck(1);		% setting </a:t>
            </a:r>
            <a:r>
              <a:rPr lang="nb-NO" sz="1000" dirty="0" err="1">
                <a:latin typeface="Arial" charset="0"/>
                <a:cs typeface="Arial" charset="0"/>
              </a:rPr>
              <a:t>the</a:t>
            </a:r>
            <a:r>
              <a:rPr lang="nb-NO" sz="1000" dirty="0">
                <a:latin typeface="Arial" charset="0"/>
                <a:cs typeface="Arial" charset="0"/>
              </a:rPr>
              <a:t> </a:t>
            </a:r>
            <a:r>
              <a:rPr lang="nb-NO" sz="1000" dirty="0" err="1">
                <a:latin typeface="Arial" charset="0"/>
                <a:cs typeface="Arial" charset="0"/>
              </a:rPr>
              <a:t>algorithm</a:t>
            </a:r>
            <a:r>
              <a:rPr lang="nb-NO" sz="1000" dirty="0">
                <a:latin typeface="Arial" charset="0"/>
                <a:cs typeface="Arial" charset="0"/>
              </a:rPr>
              <a:t> to </a:t>
            </a:r>
            <a:r>
              <a:rPr lang="nb-NO" sz="1000" dirty="0" err="1">
                <a:latin typeface="Arial" charset="0"/>
                <a:cs typeface="Arial" charset="0"/>
              </a:rPr>
              <a:t>check</a:t>
            </a:r>
            <a:r>
              <a:rPr lang="nb-NO" sz="1000" dirty="0">
                <a:latin typeface="Arial" charset="0"/>
                <a:cs typeface="Arial" charset="0"/>
              </a:rPr>
              <a:t> for more </a:t>
            </a:r>
            <a:r>
              <a:rPr lang="nb-NO" sz="1000" dirty="0" err="1">
                <a:latin typeface="Arial" charset="0"/>
                <a:cs typeface="Arial" charset="0"/>
              </a:rPr>
              <a:t>than</a:t>
            </a:r>
            <a:r>
              <a:rPr lang="nb-NO" sz="1000" dirty="0">
                <a:latin typeface="Arial" charset="0"/>
                <a:cs typeface="Arial" charset="0"/>
              </a:rPr>
              <a:t> </a:t>
            </a:r>
            <a:r>
              <a:rPr lang="nb-NO" sz="1000" dirty="0" err="1">
                <a:latin typeface="Arial" charset="0"/>
                <a:cs typeface="Arial" charset="0"/>
              </a:rPr>
              <a:t>two</a:t>
            </a:r>
            <a:r>
              <a:rPr lang="nb-NO" sz="1000" dirty="0">
                <a:latin typeface="Arial" charset="0"/>
                <a:cs typeface="Arial" charset="0"/>
              </a:rPr>
              <a:t> </a:t>
            </a:r>
            <a:r>
              <a:rPr lang="nb-NO" sz="1000" dirty="0" err="1">
                <a:latin typeface="Arial" charset="0"/>
                <a:cs typeface="Arial" charset="0"/>
              </a:rPr>
              <a:t>phases</a:t>
            </a:r>
            <a:endParaRPr lang="nb-NO" sz="1000" dirty="0">
              <a:latin typeface="Arial" charset="0"/>
              <a:cs typeface="Arial" charset="0"/>
            </a:endParaRPr>
          </a:p>
          <a:p>
            <a:pPr eaLnBrk="1" hangingPunct="1">
              <a:defRPr/>
            </a:pPr>
            <a:r>
              <a:rPr lang="nb-NO" sz="1000" dirty="0">
                <a:latin typeface="Arial" charset="0"/>
                <a:cs typeface="Arial" charset="0"/>
              </a:rPr>
              <a:t>fluid_1.setHydrateCheck(1);		% </a:t>
            </a:r>
            <a:r>
              <a:rPr lang="nb-NO" sz="1000" dirty="0" err="1">
                <a:latin typeface="Arial" charset="0"/>
                <a:cs typeface="Arial" charset="0"/>
              </a:rPr>
              <a:t>initializing</a:t>
            </a:r>
            <a:r>
              <a:rPr lang="nb-NO" sz="1000" dirty="0">
                <a:latin typeface="Arial" charset="0"/>
                <a:cs typeface="Arial" charset="0"/>
              </a:rPr>
              <a:t> </a:t>
            </a:r>
            <a:r>
              <a:rPr lang="nb-NO" sz="1000" dirty="0" err="1">
                <a:latin typeface="Arial" charset="0"/>
                <a:cs typeface="Arial" charset="0"/>
              </a:rPr>
              <a:t>the</a:t>
            </a:r>
            <a:r>
              <a:rPr lang="nb-NO" sz="1000" dirty="0">
                <a:latin typeface="Arial" charset="0"/>
                <a:cs typeface="Arial" charset="0"/>
              </a:rPr>
              <a:t> fluid to </a:t>
            </a:r>
            <a:r>
              <a:rPr lang="nb-NO" sz="1000" dirty="0" err="1">
                <a:latin typeface="Arial" charset="0"/>
                <a:cs typeface="Arial" charset="0"/>
              </a:rPr>
              <a:t>check</a:t>
            </a:r>
            <a:r>
              <a:rPr lang="nb-NO" sz="1000" dirty="0">
                <a:latin typeface="Arial" charset="0"/>
                <a:cs typeface="Arial" charset="0"/>
              </a:rPr>
              <a:t> for </a:t>
            </a:r>
            <a:r>
              <a:rPr lang="nb-NO" sz="1000" dirty="0" err="1">
                <a:latin typeface="Arial" charset="0"/>
                <a:cs typeface="Arial" charset="0"/>
              </a:rPr>
              <a:t>hydrates</a:t>
            </a:r>
            <a:endParaRPr lang="nb-NO" sz="1000" dirty="0">
              <a:latin typeface="Arial" charset="0"/>
              <a:cs typeface="Arial" charset="0"/>
            </a:endParaRPr>
          </a:p>
          <a:p>
            <a:pPr eaLnBrk="1" hangingPunct="1">
              <a:defRPr/>
            </a:pPr>
            <a:endParaRPr lang="nb-NO" sz="1000" i="1" dirty="0">
              <a:latin typeface="Arial" charset="0"/>
              <a:cs typeface="Arial" charset="0"/>
            </a:endParaRPr>
          </a:p>
          <a:p>
            <a:pPr eaLnBrk="1" hangingPunct="1">
              <a:defRPr/>
            </a:pPr>
            <a:r>
              <a:rPr lang="nb-NO" sz="1000" i="1" dirty="0" err="1">
                <a:latin typeface="Arial" charset="0"/>
                <a:cs typeface="Arial" charset="0"/>
              </a:rPr>
              <a:t>hydt_TOL</a:t>
            </a:r>
            <a:r>
              <a:rPr lang="nb-NO" sz="1000" i="1" dirty="0">
                <a:latin typeface="Arial" charset="0"/>
                <a:cs typeface="Arial" charset="0"/>
              </a:rPr>
              <a:t>(fluid_1);		% </a:t>
            </a:r>
            <a:r>
              <a:rPr lang="nb-NO" sz="1000" i="1" dirty="0" err="1">
                <a:latin typeface="Arial" charset="0"/>
                <a:cs typeface="Arial" charset="0"/>
              </a:rPr>
              <a:t>calculates</a:t>
            </a:r>
            <a:r>
              <a:rPr lang="nb-NO" sz="1000" i="1" dirty="0">
                <a:latin typeface="Arial" charset="0"/>
                <a:cs typeface="Arial" charset="0"/>
              </a:rPr>
              <a:t> </a:t>
            </a:r>
            <a:r>
              <a:rPr lang="nb-NO" sz="1000" i="1" dirty="0" err="1">
                <a:latin typeface="Arial" charset="0"/>
                <a:cs typeface="Arial" charset="0"/>
              </a:rPr>
              <a:t>top</a:t>
            </a:r>
            <a:r>
              <a:rPr lang="nb-NO" sz="1000" i="1" dirty="0">
                <a:latin typeface="Arial" charset="0"/>
                <a:cs typeface="Arial" charset="0"/>
              </a:rPr>
              <a:t> </a:t>
            </a:r>
            <a:r>
              <a:rPr lang="nb-NO" sz="1000" i="1" dirty="0" err="1">
                <a:latin typeface="Arial" charset="0"/>
                <a:cs typeface="Arial" charset="0"/>
              </a:rPr>
              <a:t>of</a:t>
            </a:r>
            <a:r>
              <a:rPr lang="nb-NO" sz="1000" i="1" dirty="0">
                <a:latin typeface="Arial" charset="0"/>
                <a:cs typeface="Arial" charset="0"/>
              </a:rPr>
              <a:t> line </a:t>
            </a:r>
            <a:r>
              <a:rPr lang="nb-NO" sz="1000" i="1" dirty="0" err="1">
                <a:latin typeface="Arial" charset="0"/>
                <a:cs typeface="Arial" charset="0"/>
              </a:rPr>
              <a:t>hydrate</a:t>
            </a:r>
            <a:r>
              <a:rPr lang="nb-NO" sz="1000" i="1" dirty="0">
                <a:latin typeface="Arial" charset="0"/>
                <a:cs typeface="Arial" charset="0"/>
              </a:rPr>
              <a:t> </a:t>
            </a:r>
            <a:r>
              <a:rPr lang="nb-NO" sz="1000" i="1" dirty="0" err="1">
                <a:latin typeface="Arial" charset="0"/>
                <a:cs typeface="Arial" charset="0"/>
              </a:rPr>
              <a:t>formation</a:t>
            </a:r>
            <a:r>
              <a:rPr lang="nb-NO" sz="1000" i="1" dirty="0">
                <a:latin typeface="Arial" charset="0"/>
                <a:cs typeface="Arial" charset="0"/>
              </a:rPr>
              <a:t> </a:t>
            </a:r>
            <a:r>
              <a:rPr lang="nb-NO" sz="1000" i="1" dirty="0" err="1">
                <a:latin typeface="Arial" charset="0"/>
                <a:cs typeface="Arial" charset="0"/>
              </a:rPr>
              <a:t>temperature</a:t>
            </a:r>
            <a:endParaRPr lang="en-US" sz="1000" i="1" dirty="0">
              <a:latin typeface="Arial" charset="0"/>
              <a:cs typeface="Arial" charset="0"/>
            </a:endParaRPr>
          </a:p>
        </p:txBody>
      </p:sp>
    </p:spTree>
    <p:extLst>
      <p:ext uri="{BB962C8B-B14F-4D97-AF65-F5344CB8AC3E}">
        <p14:creationId xmlns:p14="http://schemas.microsoft.com/office/powerpoint/2010/main" val="6097548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a:extLst>
              <a:ext uri="{FF2B5EF4-FFF2-40B4-BE49-F238E27FC236}">
                <a16:creationId xmlns:a16="http://schemas.microsoft.com/office/drawing/2014/main" id="{C94A3B5F-5062-43F1-A412-B2D5E79597CD}"/>
              </a:ext>
            </a:extLst>
          </p:cNvPr>
          <p:cNvSpPr>
            <a:spLocks noGrp="1" noChangeArrowheads="1"/>
          </p:cNvSpPr>
          <p:nvPr>
            <p:ph type="title"/>
          </p:nvPr>
        </p:nvSpPr>
        <p:spPr/>
        <p:txBody>
          <a:bodyPr/>
          <a:lstStyle/>
          <a:p>
            <a:r>
              <a:rPr lang="nb-NO" altLang="en-US"/>
              <a:t>Wax and asphaltene calculations</a:t>
            </a:r>
            <a:endParaRPr lang="en-GB" altLang="en-US"/>
          </a:p>
        </p:txBody>
      </p:sp>
      <p:sp>
        <p:nvSpPr>
          <p:cNvPr id="64515" name="Content Placeholder 2">
            <a:extLst>
              <a:ext uri="{FF2B5EF4-FFF2-40B4-BE49-F238E27FC236}">
                <a16:creationId xmlns:a16="http://schemas.microsoft.com/office/drawing/2014/main" id="{05C6CD9E-CBDF-444B-BD22-81D2FA7E07D8}"/>
              </a:ext>
            </a:extLst>
          </p:cNvPr>
          <p:cNvSpPr>
            <a:spLocks noGrp="1" noChangeArrowheads="1"/>
          </p:cNvSpPr>
          <p:nvPr>
            <p:ph idx="1"/>
          </p:nvPr>
        </p:nvSpPr>
        <p:spPr>
          <a:xfrm>
            <a:off x="1776413" y="1565275"/>
            <a:ext cx="8640762" cy="1144588"/>
          </a:xfrm>
        </p:spPr>
        <p:txBody>
          <a:bodyPr/>
          <a:lstStyle/>
          <a:p>
            <a:r>
              <a:rPr lang="nb-NO" altLang="en-US"/>
              <a:t>The simlified PC-SAFT equation of stat is recomended for doing wax calculations in NeqSim. The method is beleived to be accurate for long chained parafinic hydrocarbons. The simlified PC-SAFT method is selectd by spesifying:</a:t>
            </a:r>
          </a:p>
          <a:p>
            <a:endParaRPr lang="en-GB" altLang="en-US"/>
          </a:p>
        </p:txBody>
      </p:sp>
      <p:sp>
        <p:nvSpPr>
          <p:cNvPr id="6" name="TextBox 5">
            <a:extLst>
              <a:ext uri="{FF2B5EF4-FFF2-40B4-BE49-F238E27FC236}">
                <a16:creationId xmlns:a16="http://schemas.microsoft.com/office/drawing/2014/main" id="{2D6B04D2-10EA-4A83-A647-BF9E152EB5B9}"/>
              </a:ext>
            </a:extLst>
          </p:cNvPr>
          <p:cNvSpPr txBox="1"/>
          <p:nvPr/>
        </p:nvSpPr>
        <p:spPr>
          <a:xfrm>
            <a:off x="1908175" y="2709864"/>
            <a:ext cx="6999288" cy="1108075"/>
          </a:xfrm>
          <a:prstGeom prst="rect">
            <a:avLst/>
          </a:prstGeom>
          <a:solidFill>
            <a:schemeClr val="accent6">
              <a:lumMod val="20000"/>
              <a:lumOff val="80000"/>
            </a:schemeClr>
          </a:solidFill>
          <a:ln>
            <a:solidFill>
              <a:schemeClr val="tx1"/>
            </a:solidFill>
          </a:ln>
        </p:spPr>
        <p:txBody>
          <a:bodyPr>
            <a:spAutoFit/>
          </a:bodyPr>
          <a:lstStyle/>
          <a:p>
            <a:pPr marL="46037">
              <a:defRPr/>
            </a:pPr>
            <a:endParaRPr lang="en-US" sz="1100" i="1" dirty="0">
              <a:latin typeface="Arial" charset="0"/>
              <a:cs typeface="Arial" charset="0"/>
            </a:endParaRPr>
          </a:p>
          <a:p>
            <a:pPr eaLnBrk="1" hangingPunct="1">
              <a:defRPr/>
            </a:pPr>
            <a:r>
              <a:rPr lang="en-US" sz="1100" i="1" dirty="0">
                <a:latin typeface="Arial" charset="0"/>
                <a:cs typeface="Arial" charset="0"/>
              </a:rPr>
              <a:t>pressure = 10.0; 	% pressure in </a:t>
            </a:r>
            <a:r>
              <a:rPr lang="en-US" sz="1100" i="1" dirty="0" err="1">
                <a:latin typeface="Arial" charset="0"/>
                <a:cs typeface="Arial" charset="0"/>
              </a:rPr>
              <a:t>bara</a:t>
            </a:r>
            <a:endParaRPr lang="en-US" sz="1100" i="1" dirty="0">
              <a:latin typeface="Arial" charset="0"/>
              <a:cs typeface="Arial" charset="0"/>
            </a:endParaRPr>
          </a:p>
          <a:p>
            <a:pPr eaLnBrk="1" hangingPunct="1">
              <a:defRPr/>
            </a:pPr>
            <a:r>
              <a:rPr lang="en-US" sz="1100" i="1" dirty="0">
                <a:latin typeface="Arial" charset="0"/>
                <a:cs typeface="Arial" charset="0"/>
              </a:rPr>
              <a:t>temperature = 273.15; 	% temperature in Kelvin</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fluid_1 = thermo(‘</a:t>
            </a:r>
            <a:r>
              <a:rPr lang="en-US" sz="1100" i="1" dirty="0" err="1">
                <a:latin typeface="Arial" charset="0"/>
                <a:cs typeface="Arial" charset="0"/>
              </a:rPr>
              <a:t>sPC</a:t>
            </a:r>
            <a:r>
              <a:rPr lang="en-US" sz="1100" i="1" dirty="0">
                <a:latin typeface="Arial" charset="0"/>
                <a:cs typeface="Arial" charset="0"/>
              </a:rPr>
              <a:t>-SAFT', temperature, pressure);</a:t>
            </a:r>
          </a:p>
          <a:p>
            <a:pPr marL="46037">
              <a:defRPr/>
            </a:pPr>
            <a:endParaRPr lang="en-US" sz="1100" i="1" dirty="0">
              <a:latin typeface="Arial" charset="0"/>
              <a:cs typeface="Arial" charset="0"/>
            </a:endParaRPr>
          </a:p>
        </p:txBody>
      </p:sp>
      <p:sp>
        <p:nvSpPr>
          <p:cNvPr id="64519" name="Content Placeholder 2">
            <a:extLst>
              <a:ext uri="{FF2B5EF4-FFF2-40B4-BE49-F238E27FC236}">
                <a16:creationId xmlns:a16="http://schemas.microsoft.com/office/drawing/2014/main" id="{763E2795-9904-447F-A88C-8CCC298C2727}"/>
              </a:ext>
            </a:extLst>
          </p:cNvPr>
          <p:cNvSpPr txBox="1">
            <a:spLocks/>
          </p:cNvSpPr>
          <p:nvPr/>
        </p:nvSpPr>
        <p:spPr bwMode="auto">
          <a:xfrm>
            <a:off x="1817688" y="4256089"/>
            <a:ext cx="8640762" cy="1144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marL="182563" indent="-182563">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1pPr>
            <a:lvl2pPr marL="742950" indent="-28575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2pPr>
            <a:lvl3pPr marL="11430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3pPr>
            <a:lvl4pPr marL="16002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4pPr>
            <a:lvl5pPr marL="20574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5pPr>
            <a:lvl6pPr marL="25146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6pPr>
            <a:lvl7pPr marL="29718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7pPr>
            <a:lvl8pPr marL="34290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8pPr>
            <a:lvl9pPr marL="38862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9pPr>
          </a:lstStyle>
          <a:p>
            <a:r>
              <a:rPr lang="nb-NO" altLang="en-US"/>
              <a:t>Asphaltene calculations can be done be selecting the SRK-EoS </a:t>
            </a:r>
            <a:br>
              <a:rPr lang="nb-NO" altLang="en-US"/>
            </a:br>
            <a:r>
              <a:rPr lang="nb-NO" altLang="en-US"/>
              <a:t>(no special recomended model for asphaltene precipitation at the moment)</a:t>
            </a:r>
          </a:p>
          <a:p>
            <a:endParaRPr lang="en-GB" altLang="en-US"/>
          </a:p>
        </p:txBody>
      </p:sp>
    </p:spTree>
    <p:extLst>
      <p:ext uri="{BB962C8B-B14F-4D97-AF65-F5344CB8AC3E}">
        <p14:creationId xmlns:p14="http://schemas.microsoft.com/office/powerpoint/2010/main" val="21777865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a:extLst>
              <a:ext uri="{FF2B5EF4-FFF2-40B4-BE49-F238E27FC236}">
                <a16:creationId xmlns:a16="http://schemas.microsoft.com/office/drawing/2014/main" id="{63AD6251-18E7-4948-9F1A-DBEFC3584C88}"/>
              </a:ext>
            </a:extLst>
          </p:cNvPr>
          <p:cNvSpPr>
            <a:spLocks noGrp="1" noChangeArrowheads="1"/>
          </p:cNvSpPr>
          <p:nvPr>
            <p:ph type="title"/>
          </p:nvPr>
        </p:nvSpPr>
        <p:spPr>
          <a:xfrm>
            <a:off x="1776413" y="252414"/>
            <a:ext cx="8640762" cy="611187"/>
          </a:xfrm>
        </p:spPr>
        <p:txBody>
          <a:bodyPr/>
          <a:lstStyle/>
          <a:p>
            <a:r>
              <a:rPr lang="en-US" altLang="en-US" sz="2800"/>
              <a:t>Wax calculations</a:t>
            </a:r>
            <a:endParaRPr lang="en-GB" altLang="en-US" sz="2800"/>
          </a:p>
        </p:txBody>
      </p:sp>
      <p:sp>
        <p:nvSpPr>
          <p:cNvPr id="65539" name="Content Placeholder 2">
            <a:extLst>
              <a:ext uri="{FF2B5EF4-FFF2-40B4-BE49-F238E27FC236}">
                <a16:creationId xmlns:a16="http://schemas.microsoft.com/office/drawing/2014/main" id="{7CAF542F-9FD2-4BB1-B987-556704C90A3C}"/>
              </a:ext>
            </a:extLst>
          </p:cNvPr>
          <p:cNvSpPr>
            <a:spLocks noGrp="1" noChangeArrowheads="1"/>
          </p:cNvSpPr>
          <p:nvPr>
            <p:ph idx="1"/>
          </p:nvPr>
        </p:nvSpPr>
        <p:spPr>
          <a:xfrm>
            <a:off x="1776413" y="1189038"/>
            <a:ext cx="8640762" cy="4318000"/>
          </a:xfrm>
        </p:spPr>
        <p:txBody>
          <a:bodyPr/>
          <a:lstStyle/>
          <a:p>
            <a:r>
              <a:rPr lang="nb-NO" altLang="en-US"/>
              <a:t>Thermodynamics of wax are simulated following the methods of Pedersen et. al.</a:t>
            </a:r>
          </a:p>
          <a:p>
            <a:r>
              <a:rPr lang="nb-NO" altLang="en-US"/>
              <a:t>Wax calculations need to be initiated using the method:</a:t>
            </a:r>
            <a:br>
              <a:rPr lang="nb-NO" altLang="en-US"/>
            </a:br>
            <a:r>
              <a:rPr lang="nb-NO" altLang="en-US" i="1"/>
              <a:t>fluidName.addTBPWax();   </a:t>
            </a:r>
            <a:r>
              <a:rPr lang="nb-NO" altLang="en-US"/>
              <a:t>- to split the fractions up in wax formers and non-wax</a:t>
            </a:r>
            <a:br>
              <a:rPr lang="nb-NO" altLang="en-US"/>
            </a:br>
            <a:r>
              <a:rPr lang="nb-NO" altLang="en-US" i="1"/>
              <a:t>fluidName.addSolidComplexPhase("wax");</a:t>
            </a:r>
            <a:endParaRPr lang="en-GB" altLang="en-US" i="1"/>
          </a:p>
          <a:p>
            <a:r>
              <a:rPr lang="nb-NO" altLang="en-US"/>
              <a:t>Wax equilibrium temperature is calculated using the method:</a:t>
            </a:r>
            <a:br>
              <a:rPr lang="nb-NO" altLang="en-US"/>
            </a:br>
            <a:r>
              <a:rPr lang="nb-NO" altLang="en-US"/>
              <a:t>waxt(fluidName);</a:t>
            </a:r>
          </a:p>
        </p:txBody>
      </p:sp>
      <p:sp>
        <p:nvSpPr>
          <p:cNvPr id="6" name="TextBox 5">
            <a:extLst>
              <a:ext uri="{FF2B5EF4-FFF2-40B4-BE49-F238E27FC236}">
                <a16:creationId xmlns:a16="http://schemas.microsoft.com/office/drawing/2014/main" id="{EE017162-2C7A-4816-BD5F-B214DC788119}"/>
              </a:ext>
            </a:extLst>
          </p:cNvPr>
          <p:cNvSpPr txBox="1"/>
          <p:nvPr/>
        </p:nvSpPr>
        <p:spPr>
          <a:xfrm>
            <a:off x="1795464" y="3348038"/>
            <a:ext cx="8205787" cy="3478212"/>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setTBPModel</a:t>
            </a:r>
            <a:r>
              <a:rPr lang="en-US" sz="1000" i="1" dirty="0">
                <a:latin typeface="Arial" charset="0"/>
                <a:cs typeface="Arial" charset="0"/>
              </a:rPr>
              <a:t>(‘</a:t>
            </a:r>
            <a:r>
              <a:rPr lang="en-US" sz="1000" i="1" dirty="0" err="1">
                <a:latin typeface="Arial" charset="0"/>
                <a:cs typeface="Arial" charset="0"/>
              </a:rPr>
              <a:t>PedersenSRK</a:t>
            </a:r>
            <a:r>
              <a:rPr lang="en-US" sz="1000" i="1" dirty="0">
                <a:latin typeface="Arial" charset="0"/>
                <a:cs typeface="Arial" charset="0"/>
              </a:rPr>
              <a:t>’);	% setting characterization method (method to calculate </a:t>
            </a:r>
            <a:r>
              <a:rPr lang="en-US" sz="1000" i="1" dirty="0" err="1">
                <a:latin typeface="Arial" charset="0"/>
                <a:cs typeface="Arial" charset="0"/>
              </a:rPr>
              <a:t>Tc</a:t>
            </a:r>
            <a:r>
              <a:rPr lang="en-US" sz="1000" i="1" dirty="0">
                <a:latin typeface="Arial" charset="0"/>
                <a:cs typeface="Arial" charset="0"/>
              </a:rPr>
              <a:t>, Pc, omega)</a:t>
            </a:r>
            <a:br>
              <a:rPr lang="en-US" sz="1000" i="1" dirty="0">
                <a:latin typeface="Arial" charset="0"/>
                <a:cs typeface="Arial" charset="0"/>
              </a:rPr>
            </a:br>
            <a:r>
              <a:rPr lang="en-US" sz="1000" i="1" dirty="0">
                <a:latin typeface="Arial" charset="0"/>
                <a:cs typeface="Arial" charset="0"/>
              </a:rPr>
              <a:t>fluid_1.getCharacterization().</a:t>
            </a:r>
            <a:r>
              <a:rPr lang="en-US" sz="1000" i="1" dirty="0" err="1">
                <a:latin typeface="Arial" charset="0"/>
                <a:cs typeface="Arial" charset="0"/>
              </a:rPr>
              <a:t>setLumpingModel</a:t>
            </a:r>
            <a:r>
              <a:rPr lang="en-US" sz="1000" i="1" dirty="0">
                <a:latin typeface="Arial" charset="0"/>
                <a:cs typeface="Arial" charset="0"/>
              </a:rPr>
              <a:t>(‘</a:t>
            </a:r>
            <a:r>
              <a:rPr lang="en-US" sz="1000" i="1" dirty="0" err="1">
                <a:latin typeface="Arial" charset="0"/>
                <a:cs typeface="Arial" charset="0"/>
              </a:rPr>
              <a:t>pedersen</a:t>
            </a:r>
            <a:r>
              <a:rPr lang="en-US" sz="1000" i="1" dirty="0">
                <a:latin typeface="Arial" charset="0"/>
                <a:cs typeface="Arial" charset="0"/>
              </a:rPr>
              <a:t>’)	% setting lumping model to </a:t>
            </a:r>
            <a:r>
              <a:rPr lang="en-US" sz="1000" i="1" dirty="0" err="1">
                <a:latin typeface="Arial" charset="0"/>
                <a:cs typeface="Arial" charset="0"/>
              </a:rPr>
              <a:t>pedersen</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getLumpingModel</a:t>
            </a:r>
            <a:r>
              <a:rPr lang="en-US" sz="1000" i="1" dirty="0">
                <a:latin typeface="Arial" charset="0"/>
                <a:cs typeface="Arial" charset="0"/>
              </a:rPr>
              <a:t>().</a:t>
            </a:r>
            <a:r>
              <a:rPr lang="en-US" sz="1000" i="1" dirty="0" err="1">
                <a:latin typeface="Arial" charset="0"/>
                <a:cs typeface="Arial" charset="0"/>
              </a:rPr>
              <a:t>setNumberOfLumpedComponents</a:t>
            </a:r>
            <a:r>
              <a:rPr lang="en-US" sz="1000" i="1" dirty="0">
                <a:latin typeface="Arial" charset="0"/>
                <a:cs typeface="Arial" charset="0"/>
              </a:rPr>
              <a:t>(8); % set number of lumped components to 8</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fluid_1.addComponent('methane', 10.0);       		% adding 1 mole/second of methane</a:t>
            </a:r>
          </a:p>
          <a:p>
            <a:pPr eaLnBrk="1" hangingPunct="1">
              <a:defRPr/>
            </a:pPr>
            <a:r>
              <a:rPr lang="en-US" sz="1000" i="1" dirty="0">
                <a:latin typeface="Arial" charset="0"/>
                <a:cs typeface="Arial" charset="0"/>
              </a:rPr>
              <a:t>fluid_1.addTBPfraction(‘C7', 1.0, 0.102, 0.81); 		% adding 1 mole/second of a pseudo component C7</a:t>
            </a:r>
          </a:p>
          <a:p>
            <a:pPr eaLnBrk="1" hangingPunct="1">
              <a:defRPr/>
            </a:pPr>
            <a:r>
              <a:rPr lang="en-US" sz="1000" i="1" dirty="0">
                <a:latin typeface="Arial" charset="0"/>
                <a:cs typeface="Arial" charset="0"/>
              </a:rPr>
              <a:t>fluid_1.addTBPfraction(‘C8', 0.4, 0.112, 0.83); 		% adding 1 mole/second of a pseudo component C8</a:t>
            </a:r>
          </a:p>
          <a:p>
            <a:pPr eaLnBrk="1" hangingPunct="1">
              <a:defRPr/>
            </a:pPr>
            <a:r>
              <a:rPr lang="en-US" sz="1000" i="1" dirty="0">
                <a:latin typeface="Arial" charset="0"/>
                <a:cs typeface="Arial" charset="0"/>
              </a:rPr>
              <a:t>fluid_1.addTBPfraction(‘C9', 0.2, 0.132, 0.84); 		% adding 1 mole/second of a pseudo component C9</a:t>
            </a:r>
          </a:p>
          <a:p>
            <a:pPr eaLnBrk="1" hangingPunct="1">
              <a:defRPr/>
            </a:pPr>
            <a:r>
              <a:rPr lang="en-US" sz="1000" i="1" dirty="0">
                <a:latin typeface="Arial" charset="0"/>
                <a:cs typeface="Arial" charset="0"/>
              </a:rPr>
              <a:t>fuid_1.addPlusFraction(‘C10’, 1.0, 0.190, 0.87);		%adding plus fraction C10+</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fluid_1.createDatabase(1);          		% reading parameters from database</a:t>
            </a:r>
          </a:p>
          <a:p>
            <a:pPr eaLnBrk="1" hangingPunct="1">
              <a:defRPr/>
            </a:pPr>
            <a:r>
              <a:rPr lang="en-US" sz="1000" i="1" dirty="0">
                <a:latin typeface="Arial" charset="0"/>
                <a:cs typeface="Arial" charset="0"/>
              </a:rPr>
              <a:t>fluid_1</a:t>
            </a:r>
            <a:r>
              <a:rPr lang="nb-NO" sz="1000" i="1" dirty="0">
                <a:latin typeface="Arial" charset="0"/>
                <a:cs typeface="Arial" charset="0"/>
              </a:rPr>
              <a:t>.</a:t>
            </a:r>
            <a:r>
              <a:rPr lang="nb-NO" sz="1000" i="1" dirty="0" err="1">
                <a:latin typeface="Arial" charset="0"/>
                <a:cs typeface="Arial" charset="0"/>
              </a:rPr>
              <a:t>getCharacterization</a:t>
            </a:r>
            <a:r>
              <a:rPr lang="nb-NO" sz="1000" i="1" dirty="0">
                <a:latin typeface="Arial" charset="0"/>
                <a:cs typeface="Arial" charset="0"/>
              </a:rPr>
              <a:t>().</a:t>
            </a:r>
            <a:r>
              <a:rPr lang="nb-NO" sz="1000" i="1" dirty="0" err="1">
                <a:latin typeface="Arial" charset="0"/>
                <a:cs typeface="Arial" charset="0"/>
              </a:rPr>
              <a:t>characterisePlusFraction</a:t>
            </a:r>
            <a:r>
              <a:rPr lang="nb-NO" sz="1000" i="1" dirty="0">
                <a:latin typeface="Arial" charset="0"/>
                <a:cs typeface="Arial" charset="0"/>
              </a:rPr>
              <a:t>();	% </a:t>
            </a:r>
            <a:r>
              <a:rPr lang="nb-NO" sz="1000" i="1" dirty="0" err="1">
                <a:latin typeface="Arial" charset="0"/>
                <a:cs typeface="Arial" charset="0"/>
              </a:rPr>
              <a:t>characterisation</a:t>
            </a:r>
            <a:r>
              <a:rPr lang="nb-NO" sz="1000" i="1" dirty="0">
                <a:latin typeface="Arial" charset="0"/>
                <a:cs typeface="Arial" charset="0"/>
              </a:rPr>
              <a:t> </a:t>
            </a:r>
            <a:r>
              <a:rPr lang="nb-NO" sz="1000" i="1" dirty="0" err="1">
                <a:latin typeface="Arial" charset="0"/>
                <a:cs typeface="Arial" charset="0"/>
              </a:rPr>
              <a:t>of</a:t>
            </a:r>
            <a:r>
              <a:rPr lang="nb-NO" sz="1000" i="1" dirty="0">
                <a:latin typeface="Arial" charset="0"/>
                <a:cs typeface="Arial" charset="0"/>
              </a:rPr>
              <a:t> </a:t>
            </a:r>
            <a:r>
              <a:rPr lang="nb-NO" sz="1000" i="1" dirty="0" err="1">
                <a:latin typeface="Arial" charset="0"/>
                <a:cs typeface="Arial" charset="0"/>
              </a:rPr>
              <a:t>the</a:t>
            </a:r>
            <a:r>
              <a:rPr lang="nb-NO" sz="1000" i="1" dirty="0">
                <a:latin typeface="Arial" charset="0"/>
                <a:cs typeface="Arial" charset="0"/>
              </a:rPr>
              <a:t> </a:t>
            </a:r>
            <a:r>
              <a:rPr lang="nb-NO" sz="1000" i="1" dirty="0" err="1">
                <a:latin typeface="Arial" charset="0"/>
                <a:cs typeface="Arial" charset="0"/>
              </a:rPr>
              <a:t>fluidConstantVolumeDepletion</a:t>
            </a:r>
            <a:r>
              <a:rPr lang="nb-NO" sz="1000" i="1" dirty="0">
                <a:latin typeface="Arial" charset="0"/>
                <a:cs typeface="Arial" charset="0"/>
              </a:rPr>
              <a:t>(</a:t>
            </a:r>
            <a:r>
              <a:rPr lang="nb-NO" sz="1000" i="1" dirty="0" err="1">
                <a:latin typeface="Arial" charset="0"/>
                <a:cs typeface="Arial" charset="0"/>
              </a:rPr>
              <a:t>tempSystem</a:t>
            </a:r>
            <a:r>
              <a:rPr lang="nb-NO" sz="1000" i="1" dirty="0">
                <a:latin typeface="Arial" charset="0"/>
                <a:cs typeface="Arial" charset="0"/>
              </a:rPr>
              <a:t>)</a:t>
            </a:r>
          </a:p>
          <a:p>
            <a:pPr eaLnBrk="1" hangingPunct="1">
              <a:defRPr/>
            </a:pPr>
            <a:r>
              <a:rPr lang="en-US" sz="1000" i="1" dirty="0">
                <a:latin typeface="Arial" charset="0"/>
                <a:cs typeface="Arial" charset="0"/>
              </a:rPr>
              <a:t>fluid_1.addTBPWax();			% Splitting up </a:t>
            </a:r>
            <a:r>
              <a:rPr lang="en-US" sz="1000" i="1" dirty="0" err="1">
                <a:latin typeface="Arial" charset="0"/>
                <a:cs typeface="Arial" charset="0"/>
              </a:rPr>
              <a:t>TBPfraction</a:t>
            </a:r>
            <a:r>
              <a:rPr lang="en-US" sz="1000" i="1" dirty="0">
                <a:latin typeface="Arial" charset="0"/>
                <a:cs typeface="Arial" charset="0"/>
              </a:rPr>
              <a:t> in to wax formers and non wax formers</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r>
              <a:rPr lang="en-US" sz="1000" i="1" dirty="0">
                <a:latin typeface="Arial" charset="0"/>
                <a:cs typeface="Arial" charset="0"/>
              </a:rPr>
              <a:t>fluid_1.addSolidComplexPhase(‘wax’);		% adding the possibility to simulating </a:t>
            </a:r>
            <a:r>
              <a:rPr lang="en-US" sz="1000" i="1" dirty="0" err="1">
                <a:latin typeface="Arial" charset="0"/>
                <a:cs typeface="Arial" charset="0"/>
              </a:rPr>
              <a:t>waxphases</a:t>
            </a:r>
            <a:br>
              <a:rPr lang="en-US" sz="1000" i="1" dirty="0">
                <a:latin typeface="Arial" charset="0"/>
                <a:cs typeface="Arial" charset="0"/>
              </a:rPr>
            </a:br>
            <a:endParaRPr lang="en-US" sz="1000" i="1" dirty="0">
              <a:latin typeface="Arial" charset="0"/>
              <a:cs typeface="Arial" charset="0"/>
            </a:endParaRPr>
          </a:p>
          <a:p>
            <a:pPr eaLnBrk="1" hangingPunct="1">
              <a:defRPr/>
            </a:pPr>
            <a:r>
              <a:rPr lang="en-US" sz="1000" i="1" dirty="0" err="1">
                <a:latin typeface="Arial" charset="0"/>
                <a:cs typeface="Arial" charset="0"/>
              </a:rPr>
              <a:t>waxt</a:t>
            </a:r>
            <a:r>
              <a:rPr lang="en-US" sz="1000" i="1" dirty="0">
                <a:latin typeface="Arial" charset="0"/>
                <a:cs typeface="Arial" charset="0"/>
              </a:rPr>
              <a:t>(fluid_1);				% calculating wax equilibrium formation temperature</a:t>
            </a:r>
          </a:p>
        </p:txBody>
      </p:sp>
    </p:spTree>
    <p:extLst>
      <p:ext uri="{BB962C8B-B14F-4D97-AF65-F5344CB8AC3E}">
        <p14:creationId xmlns:p14="http://schemas.microsoft.com/office/powerpoint/2010/main" val="292734831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CB5282B2-73B2-4E93-AA9A-71E6FA3EB07B}"/>
              </a:ext>
            </a:extLst>
          </p:cNvPr>
          <p:cNvSpPr>
            <a:spLocks noGrp="1" noChangeArrowheads="1"/>
          </p:cNvSpPr>
          <p:nvPr>
            <p:ph type="title"/>
          </p:nvPr>
        </p:nvSpPr>
        <p:spPr>
          <a:xfrm>
            <a:off x="1776413" y="252414"/>
            <a:ext cx="8640762" cy="611187"/>
          </a:xfrm>
        </p:spPr>
        <p:txBody>
          <a:bodyPr/>
          <a:lstStyle/>
          <a:p>
            <a:r>
              <a:rPr lang="en-US" altLang="en-US" sz="2800"/>
              <a:t>Prediction of asphaltene content</a:t>
            </a:r>
            <a:endParaRPr lang="en-GB" altLang="en-US" sz="2800"/>
          </a:p>
        </p:txBody>
      </p:sp>
      <p:sp>
        <p:nvSpPr>
          <p:cNvPr id="66565" name="Content Placeholder 6">
            <a:extLst>
              <a:ext uri="{FF2B5EF4-FFF2-40B4-BE49-F238E27FC236}">
                <a16:creationId xmlns:a16="http://schemas.microsoft.com/office/drawing/2014/main" id="{EE57924B-6525-491C-8A29-E0B01146D0CA}"/>
              </a:ext>
            </a:extLst>
          </p:cNvPr>
          <p:cNvSpPr>
            <a:spLocks noGrp="1" noChangeArrowheads="1"/>
          </p:cNvSpPr>
          <p:nvPr>
            <p:ph idx="1"/>
          </p:nvPr>
        </p:nvSpPr>
        <p:spPr>
          <a:xfrm>
            <a:off x="1795463" y="1103313"/>
            <a:ext cx="8640762" cy="4318000"/>
          </a:xfrm>
        </p:spPr>
        <p:txBody>
          <a:bodyPr/>
          <a:lstStyle/>
          <a:p>
            <a:r>
              <a:rPr lang="nb-NO" altLang="en-US"/>
              <a:t>To be implemented……..</a:t>
            </a:r>
            <a:endParaRPr lang="en-GB" altLang="en-US"/>
          </a:p>
        </p:txBody>
      </p:sp>
    </p:spTree>
    <p:extLst>
      <p:ext uri="{BB962C8B-B14F-4D97-AF65-F5344CB8AC3E}">
        <p14:creationId xmlns:p14="http://schemas.microsoft.com/office/powerpoint/2010/main" val="35397905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4F6ABB87-BC29-43C8-8806-FE988A4C0E22}"/>
              </a:ext>
            </a:extLst>
          </p:cNvPr>
          <p:cNvSpPr>
            <a:spLocks noGrp="1" noChangeArrowheads="1"/>
          </p:cNvSpPr>
          <p:nvPr>
            <p:ph type="title"/>
          </p:nvPr>
        </p:nvSpPr>
        <p:spPr/>
        <p:txBody>
          <a:bodyPr/>
          <a:lstStyle/>
          <a:p>
            <a:r>
              <a:rPr lang="en-US" altLang="en-US"/>
              <a:t>Non-equilibrium calculations</a:t>
            </a:r>
            <a:endParaRPr lang="en-GB" altLang="en-US"/>
          </a:p>
        </p:txBody>
      </p:sp>
      <p:sp>
        <p:nvSpPr>
          <p:cNvPr id="67587" name="Content Placeholder 2">
            <a:extLst>
              <a:ext uri="{FF2B5EF4-FFF2-40B4-BE49-F238E27FC236}">
                <a16:creationId xmlns:a16="http://schemas.microsoft.com/office/drawing/2014/main" id="{90247FF6-F0F1-4014-9844-8155FD91E8BD}"/>
              </a:ext>
            </a:extLst>
          </p:cNvPr>
          <p:cNvSpPr>
            <a:spLocks noGrp="1" noChangeArrowheads="1"/>
          </p:cNvSpPr>
          <p:nvPr>
            <p:ph idx="1"/>
          </p:nvPr>
        </p:nvSpPr>
        <p:spPr/>
        <p:txBody>
          <a:bodyPr/>
          <a:lstStyle/>
          <a:p>
            <a:r>
              <a:rPr lang="en-US" altLang="en-US"/>
              <a:t>Non-equilibrium calculations are calculted using the non-equilibrium multipase model developed for NeqSim</a:t>
            </a:r>
          </a:p>
          <a:p>
            <a:r>
              <a:rPr lang="en-US" altLang="en-US"/>
              <a:t>The same base model is used for all non-equilibrium simulations</a:t>
            </a:r>
          </a:p>
          <a:p>
            <a:r>
              <a:rPr lang="en-US" altLang="en-US"/>
              <a:t>Examples of such calculations are evaporation and condensation processes</a:t>
            </a:r>
          </a:p>
        </p:txBody>
      </p:sp>
    </p:spTree>
    <p:extLst>
      <p:ext uri="{BB962C8B-B14F-4D97-AF65-F5344CB8AC3E}">
        <p14:creationId xmlns:p14="http://schemas.microsoft.com/office/powerpoint/2010/main" val="57922878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a:extLst>
              <a:ext uri="{FF2B5EF4-FFF2-40B4-BE49-F238E27FC236}">
                <a16:creationId xmlns:a16="http://schemas.microsoft.com/office/drawing/2014/main" id="{6FE6B584-B2F3-4A16-A700-14CFBD6FB8FA}"/>
              </a:ext>
            </a:extLst>
          </p:cNvPr>
          <p:cNvSpPr>
            <a:spLocks noGrp="1" noChangeArrowheads="1"/>
          </p:cNvSpPr>
          <p:nvPr>
            <p:ph type="title"/>
          </p:nvPr>
        </p:nvSpPr>
        <p:spPr>
          <a:xfrm>
            <a:off x="1776413" y="252413"/>
            <a:ext cx="8640762" cy="704850"/>
          </a:xfrm>
        </p:spPr>
        <p:txBody>
          <a:bodyPr/>
          <a:lstStyle/>
          <a:p>
            <a:pPr marL="342900" indent="-342900"/>
            <a:r>
              <a:rPr lang="en-US" altLang="en-US" sz="2800"/>
              <a:t>Simulating two-phase non equilibrium processes</a:t>
            </a:r>
            <a:endParaRPr lang="en-GB" altLang="en-US" sz="11500"/>
          </a:p>
        </p:txBody>
      </p:sp>
      <p:sp>
        <p:nvSpPr>
          <p:cNvPr id="68611" name="Content Placeholder 2">
            <a:extLst>
              <a:ext uri="{FF2B5EF4-FFF2-40B4-BE49-F238E27FC236}">
                <a16:creationId xmlns:a16="http://schemas.microsoft.com/office/drawing/2014/main" id="{BA8E9622-47BB-4986-A9CA-8E03F068991D}"/>
              </a:ext>
            </a:extLst>
          </p:cNvPr>
          <p:cNvSpPr>
            <a:spLocks noGrp="1" noChangeArrowheads="1"/>
          </p:cNvSpPr>
          <p:nvPr>
            <p:ph idx="1"/>
          </p:nvPr>
        </p:nvSpPr>
        <p:spPr>
          <a:xfrm>
            <a:off x="1795463" y="1066801"/>
            <a:ext cx="8640762" cy="2246313"/>
          </a:xfrm>
        </p:spPr>
        <p:txBody>
          <a:bodyPr/>
          <a:lstStyle/>
          <a:p>
            <a:r>
              <a:rPr lang="nb-NO" altLang="en-US"/>
              <a:t>A fluid is reated adding components to invidual phases using</a:t>
            </a:r>
            <a:br>
              <a:rPr lang="nb-NO" altLang="en-US"/>
            </a:br>
            <a:r>
              <a:rPr lang="nb-NO" altLang="en-US"/>
              <a:t>fluid.addComponent(componentName, moles/Sec, phase)</a:t>
            </a:r>
          </a:p>
          <a:p>
            <a:r>
              <a:rPr lang="nb-NO" altLang="en-US"/>
              <a:t>A pipe is created using</a:t>
            </a:r>
            <a:br>
              <a:rPr lang="nb-NO" altLang="en-US"/>
            </a:br>
            <a:r>
              <a:rPr lang="nb-NO" altLang="en-US"/>
              <a:t>pipe(innerDiameter, length)</a:t>
            </a:r>
          </a:p>
          <a:p>
            <a:r>
              <a:rPr lang="nb-NO" altLang="en-US"/>
              <a:t>Evaporation is modeled using the function</a:t>
            </a:r>
            <a:br>
              <a:rPr lang="en-GB" altLang="en-US"/>
            </a:br>
            <a:r>
              <a:rPr lang="en-GB" altLang="en-US"/>
              <a:t>neqsim(fluid, pipe, flowtype)	-	flow type can be selected to auto</a:t>
            </a:r>
            <a:endParaRPr lang="nb-NO" altLang="en-US"/>
          </a:p>
        </p:txBody>
      </p:sp>
      <p:sp>
        <p:nvSpPr>
          <p:cNvPr id="7" name="TextBox 6">
            <a:extLst>
              <a:ext uri="{FF2B5EF4-FFF2-40B4-BE49-F238E27FC236}">
                <a16:creationId xmlns:a16="http://schemas.microsoft.com/office/drawing/2014/main" id="{C1A8CAE0-971E-4F37-BBA8-EBCD30F2B274}"/>
              </a:ext>
            </a:extLst>
          </p:cNvPr>
          <p:cNvSpPr txBox="1"/>
          <p:nvPr/>
        </p:nvSpPr>
        <p:spPr>
          <a:xfrm>
            <a:off x="1795464" y="3176589"/>
            <a:ext cx="8205787" cy="3170237"/>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setTBPModel</a:t>
            </a:r>
            <a:r>
              <a:rPr lang="en-US" sz="1000" i="1" dirty="0">
                <a:latin typeface="Arial" charset="0"/>
                <a:cs typeface="Arial" charset="0"/>
              </a:rPr>
              <a:t>(‘</a:t>
            </a:r>
            <a:r>
              <a:rPr lang="en-US" sz="1000" i="1" dirty="0" err="1">
                <a:latin typeface="Arial" charset="0"/>
                <a:cs typeface="Arial" charset="0"/>
              </a:rPr>
              <a:t>PedersenSRK</a:t>
            </a:r>
            <a:r>
              <a:rPr lang="en-US" sz="1000" i="1" dirty="0">
                <a:latin typeface="Arial" charset="0"/>
                <a:cs typeface="Arial" charset="0"/>
              </a:rPr>
              <a:t>’);	% setting characterization method (method to calculate </a:t>
            </a:r>
            <a:r>
              <a:rPr lang="en-US" sz="1000" i="1" dirty="0" err="1">
                <a:latin typeface="Arial" charset="0"/>
                <a:cs typeface="Arial" charset="0"/>
              </a:rPr>
              <a:t>Tc</a:t>
            </a:r>
            <a:r>
              <a:rPr lang="en-US" sz="1000" i="1" dirty="0">
                <a:latin typeface="Arial" charset="0"/>
                <a:cs typeface="Arial" charset="0"/>
              </a:rPr>
              <a:t>, Pc, omega</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fluid_1.addComponent('methane', 10.0, 0);       		% adding 1 mole/second of methane to phase 0 (gas)</a:t>
            </a:r>
          </a:p>
          <a:p>
            <a:pPr eaLnBrk="1" hangingPunct="1">
              <a:defRPr/>
            </a:pPr>
            <a:r>
              <a:rPr lang="en-US" sz="1000" i="1" dirty="0">
                <a:latin typeface="Arial" charset="0"/>
                <a:cs typeface="Arial" charset="0"/>
              </a:rPr>
              <a:t>fluid_1.addTBPfraction(‘C7', 1.0, 0.102, 0.81, 1); 		% adding 1 mole/second of a pseudo component C7 to phase 1 (liquid)</a:t>
            </a:r>
          </a:p>
          <a:p>
            <a:pPr eaLnBrk="1" hangingPunct="1">
              <a:defRPr/>
            </a:pPr>
            <a:r>
              <a:rPr lang="en-US" sz="1000" i="1" dirty="0">
                <a:latin typeface="Arial" charset="0"/>
                <a:cs typeface="Arial" charset="0"/>
              </a:rPr>
              <a:t>fluid_1.addTBPfraction(‘C8', 0.4, 0.112, 0.83, 1); 		% adding 1 mole/second of a pseudo component C8 to phase 1 (liquid)</a:t>
            </a:r>
          </a:p>
          <a:p>
            <a:pPr eaLnBrk="1" hangingPunct="1">
              <a:defRPr/>
            </a:pPr>
            <a:r>
              <a:rPr lang="en-US" sz="1000" i="1" dirty="0">
                <a:latin typeface="Arial" charset="0"/>
                <a:cs typeface="Arial" charset="0"/>
              </a:rPr>
              <a:t>fluid_1.addTBPfraction(‘C9', 0.2, 0.132, 0.84, 1); 		% adding 1 mole/second of a pseudo component C9 to phase 1 (liquid)</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fluid_1.createDatabase(1);          		% reading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pipe = pipe(1.0, 100.0);			% creating a pipe with inner diameter 1.0 and length 100 meter</a:t>
            </a:r>
          </a:p>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sim</a:t>
            </a:r>
            <a:r>
              <a:rPr lang="en-US" sz="1000" i="1" dirty="0">
                <a:latin typeface="Arial" charset="0"/>
                <a:cs typeface="Arial" charset="0"/>
              </a:rPr>
              <a:t> = </a:t>
            </a:r>
            <a:r>
              <a:rPr lang="en-US" sz="1000" i="1" dirty="0" err="1">
                <a:latin typeface="Arial" charset="0"/>
                <a:cs typeface="Arial" charset="0"/>
              </a:rPr>
              <a:t>neqsim</a:t>
            </a:r>
            <a:r>
              <a:rPr lang="en-US" sz="1000" i="1" dirty="0">
                <a:latin typeface="Arial" charset="0"/>
                <a:cs typeface="Arial" charset="0"/>
              </a:rPr>
              <a:t>(fluid_1, pipe, ‘droplet’);		% simulates a non equilibrium process of the fluid In the pipe</a:t>
            </a:r>
          </a:p>
          <a:p>
            <a:pPr eaLnBrk="1" hangingPunct="1">
              <a:defRPr/>
            </a:pPr>
            <a:r>
              <a:rPr lang="en-US" sz="1000" i="1" dirty="0" err="1">
                <a:latin typeface="Arial" charset="0"/>
                <a:cs typeface="Arial" charset="0"/>
              </a:rPr>
              <a:t>sim.run</a:t>
            </a:r>
            <a:r>
              <a:rPr lang="en-US" sz="1000" i="1" dirty="0">
                <a:latin typeface="Arial" charset="0"/>
                <a:cs typeface="Arial" charset="0"/>
              </a:rPr>
              <a:t>				% running calculation</a:t>
            </a:r>
          </a:p>
          <a:p>
            <a:pPr eaLnBrk="1" hangingPunct="1">
              <a:defRPr/>
            </a:pPr>
            <a:r>
              <a:rPr lang="en-US" sz="1000" i="1" dirty="0" err="1">
                <a:latin typeface="Arial" charset="0"/>
                <a:cs typeface="Arial" charset="0"/>
              </a:rPr>
              <a:t>sim.display</a:t>
            </a:r>
            <a:r>
              <a:rPr lang="en-US" sz="1000" i="1" dirty="0">
                <a:latin typeface="Arial" charset="0"/>
                <a:cs typeface="Arial" charset="0"/>
              </a:rPr>
              <a:t>				% displaying results</a:t>
            </a:r>
          </a:p>
        </p:txBody>
      </p:sp>
    </p:spTree>
    <p:extLst>
      <p:ext uri="{BB962C8B-B14F-4D97-AF65-F5344CB8AC3E}">
        <p14:creationId xmlns:p14="http://schemas.microsoft.com/office/powerpoint/2010/main" val="26784903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a:extLst>
              <a:ext uri="{FF2B5EF4-FFF2-40B4-BE49-F238E27FC236}">
                <a16:creationId xmlns:a16="http://schemas.microsoft.com/office/drawing/2014/main" id="{BC86C4F6-26CE-4849-B87A-7BF9C8FCE728}"/>
              </a:ext>
            </a:extLst>
          </p:cNvPr>
          <p:cNvSpPr>
            <a:spLocks noGrp="1" noChangeArrowheads="1"/>
          </p:cNvSpPr>
          <p:nvPr>
            <p:ph type="title"/>
          </p:nvPr>
        </p:nvSpPr>
        <p:spPr>
          <a:xfrm>
            <a:off x="1776413" y="252413"/>
            <a:ext cx="8640762" cy="722312"/>
          </a:xfrm>
        </p:spPr>
        <p:txBody>
          <a:bodyPr/>
          <a:lstStyle/>
          <a:p>
            <a:r>
              <a:rPr lang="nb-NO" altLang="en-US" sz="2800"/>
              <a:t>Simulating total liquid evaporation processes</a:t>
            </a:r>
            <a:endParaRPr lang="en-GB" altLang="en-US" sz="2800"/>
          </a:p>
        </p:txBody>
      </p:sp>
      <p:sp>
        <p:nvSpPr>
          <p:cNvPr id="69637" name="Content Placeholder 2">
            <a:extLst>
              <a:ext uri="{FF2B5EF4-FFF2-40B4-BE49-F238E27FC236}">
                <a16:creationId xmlns:a16="http://schemas.microsoft.com/office/drawing/2014/main" id="{C0EF21F2-271C-4E85-AFFE-346D80AF99FB}"/>
              </a:ext>
            </a:extLst>
          </p:cNvPr>
          <p:cNvSpPr>
            <a:spLocks noGrp="1" noChangeArrowheads="1"/>
          </p:cNvSpPr>
          <p:nvPr>
            <p:ph idx="1"/>
          </p:nvPr>
        </p:nvSpPr>
        <p:spPr>
          <a:xfrm>
            <a:off x="1751013" y="1112838"/>
            <a:ext cx="8640762" cy="4318000"/>
          </a:xfrm>
        </p:spPr>
        <p:txBody>
          <a:bodyPr/>
          <a:lstStyle/>
          <a:p>
            <a:r>
              <a:rPr lang="nb-NO" altLang="en-US"/>
              <a:t>A total evoparation process means that the fluid will be one phase at equilibrium</a:t>
            </a:r>
          </a:p>
          <a:p>
            <a:r>
              <a:rPr lang="nb-NO" altLang="en-US"/>
              <a:t>A typical example can be evaporation of water into a dry gas</a:t>
            </a:r>
          </a:p>
        </p:txBody>
      </p:sp>
      <p:sp>
        <p:nvSpPr>
          <p:cNvPr id="7" name="TextBox 6">
            <a:extLst>
              <a:ext uri="{FF2B5EF4-FFF2-40B4-BE49-F238E27FC236}">
                <a16:creationId xmlns:a16="http://schemas.microsoft.com/office/drawing/2014/main" id="{108BA878-F6D3-453D-9CF6-C92A0430DBCB}"/>
              </a:ext>
            </a:extLst>
          </p:cNvPr>
          <p:cNvSpPr txBox="1"/>
          <p:nvPr/>
        </p:nvSpPr>
        <p:spPr>
          <a:xfrm>
            <a:off x="1863725" y="2774951"/>
            <a:ext cx="8205788" cy="2862263"/>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setTBPModel</a:t>
            </a:r>
            <a:r>
              <a:rPr lang="en-US" sz="1000" i="1" dirty="0">
                <a:latin typeface="Arial" charset="0"/>
                <a:cs typeface="Arial" charset="0"/>
              </a:rPr>
              <a:t>(‘</a:t>
            </a:r>
            <a:r>
              <a:rPr lang="en-US" sz="1000" i="1" dirty="0" err="1">
                <a:latin typeface="Arial" charset="0"/>
                <a:cs typeface="Arial" charset="0"/>
              </a:rPr>
              <a:t>PedersenSRK</a:t>
            </a:r>
            <a:r>
              <a:rPr lang="en-US" sz="1000" i="1" dirty="0">
                <a:latin typeface="Arial" charset="0"/>
                <a:cs typeface="Arial" charset="0"/>
              </a:rPr>
              <a:t>’);	% setting characterization method (method to calculate </a:t>
            </a:r>
            <a:r>
              <a:rPr lang="en-US" sz="1000" i="1" dirty="0" err="1">
                <a:latin typeface="Arial" charset="0"/>
                <a:cs typeface="Arial" charset="0"/>
              </a:rPr>
              <a:t>Tc</a:t>
            </a:r>
            <a:r>
              <a:rPr lang="en-US" sz="1000" i="1" dirty="0">
                <a:latin typeface="Arial" charset="0"/>
                <a:cs typeface="Arial" charset="0"/>
              </a:rPr>
              <a:t>, Pc, omega</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fluid_1.addComponent('methane', 10.0, 0);       		% adding 1 mole/second of methane to phase 0 (gas)</a:t>
            </a:r>
          </a:p>
          <a:p>
            <a:pPr eaLnBrk="1" hangingPunct="1">
              <a:defRPr/>
            </a:pPr>
            <a:r>
              <a:rPr lang="en-US" sz="1000" i="1" dirty="0">
                <a:latin typeface="Arial" charset="0"/>
                <a:cs typeface="Arial" charset="0"/>
              </a:rPr>
              <a:t>fluid_1.addTBPfraction(‘C7', 0.01, 0.102, 0.81, 1); 	% adding 1 mole/second of a pseudo component C7 to phase 1 (liquid))</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fluid_1.createDatabase(1);          		% reading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pipe = pipe(1.0, 100.0);			% creating a pipe with inner diameter 1.0 and length 100 meter</a:t>
            </a:r>
          </a:p>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sim</a:t>
            </a:r>
            <a:r>
              <a:rPr lang="en-US" sz="1000" i="1" dirty="0">
                <a:latin typeface="Arial" charset="0"/>
                <a:cs typeface="Arial" charset="0"/>
              </a:rPr>
              <a:t> = </a:t>
            </a:r>
            <a:r>
              <a:rPr lang="en-US" sz="1000" i="1" dirty="0" err="1">
                <a:latin typeface="Arial" charset="0"/>
                <a:cs typeface="Arial" charset="0"/>
              </a:rPr>
              <a:t>neqsim</a:t>
            </a:r>
            <a:r>
              <a:rPr lang="en-US" sz="1000" i="1" dirty="0">
                <a:latin typeface="Arial" charset="0"/>
                <a:cs typeface="Arial" charset="0"/>
              </a:rPr>
              <a:t>(fluid_1, pipe, ‘droplet’);		% simulates a non equilibrium process of the fluid In the pipe</a:t>
            </a:r>
          </a:p>
          <a:p>
            <a:pPr eaLnBrk="1" hangingPunct="1">
              <a:defRPr/>
            </a:pPr>
            <a:r>
              <a:rPr lang="en-US" sz="1000" i="1" dirty="0" err="1">
                <a:latin typeface="Arial" charset="0"/>
                <a:cs typeface="Arial" charset="0"/>
              </a:rPr>
              <a:t>sim.run</a:t>
            </a:r>
            <a:r>
              <a:rPr lang="en-US" sz="1000" i="1" dirty="0">
                <a:latin typeface="Arial" charset="0"/>
                <a:cs typeface="Arial" charset="0"/>
              </a:rPr>
              <a:t>				% running calculation</a:t>
            </a:r>
          </a:p>
          <a:p>
            <a:pPr eaLnBrk="1" hangingPunct="1">
              <a:defRPr/>
            </a:pPr>
            <a:r>
              <a:rPr lang="en-US" sz="1000" i="1" dirty="0" err="1">
                <a:latin typeface="Arial" charset="0"/>
                <a:cs typeface="Arial" charset="0"/>
              </a:rPr>
              <a:t>sim.display</a:t>
            </a:r>
            <a:r>
              <a:rPr lang="en-US" sz="1000" i="1" dirty="0">
                <a:latin typeface="Arial" charset="0"/>
                <a:cs typeface="Arial" charset="0"/>
              </a:rPr>
              <a:t>				% displaying results</a:t>
            </a:r>
          </a:p>
        </p:txBody>
      </p:sp>
    </p:spTree>
    <p:extLst>
      <p:ext uri="{BB962C8B-B14F-4D97-AF65-F5344CB8AC3E}">
        <p14:creationId xmlns:p14="http://schemas.microsoft.com/office/powerpoint/2010/main" val="27075255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a:extLst>
              <a:ext uri="{FF2B5EF4-FFF2-40B4-BE49-F238E27FC236}">
                <a16:creationId xmlns:a16="http://schemas.microsoft.com/office/drawing/2014/main" id="{7A4F8777-0145-4348-B72C-20F8F614D5EF}"/>
              </a:ext>
            </a:extLst>
          </p:cNvPr>
          <p:cNvSpPr>
            <a:spLocks noGrp="1" noChangeArrowheads="1"/>
          </p:cNvSpPr>
          <p:nvPr>
            <p:ph type="title"/>
          </p:nvPr>
        </p:nvSpPr>
        <p:spPr>
          <a:xfrm>
            <a:off x="1776413" y="252413"/>
            <a:ext cx="8640762" cy="747712"/>
          </a:xfrm>
        </p:spPr>
        <p:txBody>
          <a:bodyPr/>
          <a:lstStyle/>
          <a:p>
            <a:r>
              <a:rPr lang="nb-NO" altLang="en-US" sz="2800"/>
              <a:t>Simulating nucleation and droplet growth</a:t>
            </a:r>
            <a:endParaRPr lang="en-GB" altLang="en-US" sz="2800"/>
          </a:p>
        </p:txBody>
      </p:sp>
      <p:sp>
        <p:nvSpPr>
          <p:cNvPr id="70659" name="Content Placeholder 2">
            <a:extLst>
              <a:ext uri="{FF2B5EF4-FFF2-40B4-BE49-F238E27FC236}">
                <a16:creationId xmlns:a16="http://schemas.microsoft.com/office/drawing/2014/main" id="{268683BB-E0CE-4781-90D6-8E0AFDB04F48}"/>
              </a:ext>
            </a:extLst>
          </p:cNvPr>
          <p:cNvSpPr>
            <a:spLocks noGrp="1" noChangeArrowheads="1"/>
          </p:cNvSpPr>
          <p:nvPr>
            <p:ph idx="1"/>
          </p:nvPr>
        </p:nvSpPr>
        <p:spPr/>
        <p:txBody>
          <a:bodyPr/>
          <a:lstStyle/>
          <a:p>
            <a:r>
              <a:rPr lang="nb-NO" altLang="en-US"/>
              <a:t>Nucleation is the process where a new phase are created. It can be homoenious (in fluid) or hetrogeneous (in surface) nucleation</a:t>
            </a:r>
          </a:p>
          <a:p>
            <a:r>
              <a:rPr lang="nb-NO" altLang="en-US"/>
              <a:t>The simulation has to be initiated using flow type ‘droplet nucleation’</a:t>
            </a:r>
            <a:endParaRPr lang="en-GB" altLang="en-US"/>
          </a:p>
        </p:txBody>
      </p:sp>
      <p:sp>
        <p:nvSpPr>
          <p:cNvPr id="7" name="TextBox 6">
            <a:extLst>
              <a:ext uri="{FF2B5EF4-FFF2-40B4-BE49-F238E27FC236}">
                <a16:creationId xmlns:a16="http://schemas.microsoft.com/office/drawing/2014/main" id="{50934566-9F8E-49AF-BD11-D2E4DC1ABE67}"/>
              </a:ext>
            </a:extLst>
          </p:cNvPr>
          <p:cNvSpPr txBox="1"/>
          <p:nvPr/>
        </p:nvSpPr>
        <p:spPr>
          <a:xfrm>
            <a:off x="1863725" y="3151188"/>
            <a:ext cx="8205788" cy="3016250"/>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setTBPModel</a:t>
            </a:r>
            <a:r>
              <a:rPr lang="en-US" sz="1000" i="1" dirty="0">
                <a:latin typeface="Arial" charset="0"/>
                <a:cs typeface="Arial" charset="0"/>
              </a:rPr>
              <a:t>(‘</a:t>
            </a:r>
            <a:r>
              <a:rPr lang="en-US" sz="1000" i="1" dirty="0" err="1">
                <a:latin typeface="Arial" charset="0"/>
                <a:cs typeface="Arial" charset="0"/>
              </a:rPr>
              <a:t>PedersenSRK</a:t>
            </a:r>
            <a:r>
              <a:rPr lang="en-US" sz="1000" i="1" dirty="0">
                <a:latin typeface="Arial" charset="0"/>
                <a:cs typeface="Arial" charset="0"/>
              </a:rPr>
              <a:t>’);	% setting characterization method (method to calculate </a:t>
            </a:r>
            <a:r>
              <a:rPr lang="en-US" sz="1000" i="1" dirty="0" err="1">
                <a:latin typeface="Arial" charset="0"/>
                <a:cs typeface="Arial" charset="0"/>
              </a:rPr>
              <a:t>Tc</a:t>
            </a:r>
            <a:r>
              <a:rPr lang="en-US" sz="1000" i="1" dirty="0">
                <a:latin typeface="Arial" charset="0"/>
                <a:cs typeface="Arial" charset="0"/>
              </a:rPr>
              <a:t>, Pc, omega</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fluid_1.addComponent('methane', 10.0, 0);       		% adding 1 mole/second of methane to phase 0 (gas)</a:t>
            </a:r>
          </a:p>
          <a:p>
            <a:pPr eaLnBrk="1" hangingPunct="1">
              <a:defRPr/>
            </a:pPr>
            <a:r>
              <a:rPr lang="en-US" sz="1000" i="1" dirty="0">
                <a:latin typeface="Arial" charset="0"/>
                <a:cs typeface="Arial" charset="0"/>
              </a:rPr>
              <a:t>fluid_1.addTBPfraction(‘C7', 0.01, 0.102, 0.81, 0); 	% adding 1 mole/second of a pseudo component C7 to phase 1 (liquid))</a:t>
            </a:r>
          </a:p>
          <a:p>
            <a:pPr eaLnBrk="1" hangingPunct="1">
              <a:defRPr/>
            </a:pPr>
            <a:r>
              <a:rPr lang="en-US" sz="1000" i="1" dirty="0">
                <a:latin typeface="Arial" charset="0"/>
                <a:cs typeface="Arial" charset="0"/>
              </a:rPr>
              <a:t>fluid_1.addTBPfraction(‘C7', 0.01, 0.102, 0.81, 0); 	% adding 1 mole/second of a pseudo component C7 to phase 1 (liquid))</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fluid_1.createDatabase(1);          		% reading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pipe = pipe(1.0, 100.0);			% creating a pipe with inner diameter 1.0 and length 100 meter</a:t>
            </a:r>
          </a:p>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sim</a:t>
            </a:r>
            <a:r>
              <a:rPr lang="en-US" sz="1000" i="1" dirty="0">
                <a:latin typeface="Arial" charset="0"/>
                <a:cs typeface="Arial" charset="0"/>
              </a:rPr>
              <a:t> = </a:t>
            </a:r>
            <a:r>
              <a:rPr lang="en-US" sz="1000" i="1" dirty="0" err="1">
                <a:latin typeface="Arial" charset="0"/>
                <a:cs typeface="Arial" charset="0"/>
              </a:rPr>
              <a:t>neqsim</a:t>
            </a:r>
            <a:r>
              <a:rPr lang="en-US" sz="1000" i="1" dirty="0">
                <a:latin typeface="Arial" charset="0"/>
                <a:cs typeface="Arial" charset="0"/>
              </a:rPr>
              <a:t>(fluid_1, pipe, ‘’droplet nucleation’);		% simulates a non equilibrium process of the fluid In the pipe</a:t>
            </a:r>
          </a:p>
          <a:p>
            <a:pPr eaLnBrk="1" hangingPunct="1">
              <a:defRPr/>
            </a:pPr>
            <a:r>
              <a:rPr lang="en-US" sz="1000" i="1" dirty="0" err="1">
                <a:latin typeface="Arial" charset="0"/>
                <a:cs typeface="Arial" charset="0"/>
              </a:rPr>
              <a:t>sim.run</a:t>
            </a:r>
            <a:r>
              <a:rPr lang="en-US" sz="1000" i="1" dirty="0">
                <a:latin typeface="Arial" charset="0"/>
                <a:cs typeface="Arial" charset="0"/>
              </a:rPr>
              <a:t>				% running calculation</a:t>
            </a:r>
          </a:p>
          <a:p>
            <a:pPr eaLnBrk="1" hangingPunct="1">
              <a:defRPr/>
            </a:pPr>
            <a:r>
              <a:rPr lang="en-US" sz="1000" i="1" dirty="0" err="1">
                <a:latin typeface="Arial" charset="0"/>
                <a:cs typeface="Arial" charset="0"/>
              </a:rPr>
              <a:t>sim.display</a:t>
            </a:r>
            <a:r>
              <a:rPr lang="en-US" sz="1000" i="1" dirty="0">
                <a:latin typeface="Arial" charset="0"/>
                <a:cs typeface="Arial" charset="0"/>
              </a:rPr>
              <a:t>				% displaying results</a:t>
            </a:r>
          </a:p>
        </p:txBody>
      </p:sp>
    </p:spTree>
    <p:extLst>
      <p:ext uri="{BB962C8B-B14F-4D97-AF65-F5344CB8AC3E}">
        <p14:creationId xmlns:p14="http://schemas.microsoft.com/office/powerpoint/2010/main" val="124376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07487A79-37B5-463D-A7F6-C72D6B7D2E95}"/>
              </a:ext>
            </a:extLst>
          </p:cNvPr>
          <p:cNvSpPr>
            <a:spLocks noGrp="1" noChangeArrowheads="1"/>
          </p:cNvSpPr>
          <p:nvPr>
            <p:ph type="title"/>
          </p:nvPr>
        </p:nvSpPr>
        <p:spPr>
          <a:xfrm>
            <a:off x="1776413" y="252414"/>
            <a:ext cx="8640762" cy="712787"/>
          </a:xfrm>
        </p:spPr>
        <p:txBody>
          <a:bodyPr/>
          <a:lstStyle/>
          <a:p>
            <a:pPr eaLnBrk="1" hangingPunct="1"/>
            <a:r>
              <a:rPr lang="en-US" altLang="en-US"/>
              <a:t>Select thermodynamic model, create a fluid</a:t>
            </a:r>
          </a:p>
        </p:txBody>
      </p:sp>
      <p:sp>
        <p:nvSpPr>
          <p:cNvPr id="24579" name="Content Placeholder 2">
            <a:extLst>
              <a:ext uri="{FF2B5EF4-FFF2-40B4-BE49-F238E27FC236}">
                <a16:creationId xmlns:a16="http://schemas.microsoft.com/office/drawing/2014/main" id="{2C4AE857-5CA8-431E-A28F-C4DA7518695B}"/>
              </a:ext>
            </a:extLst>
          </p:cNvPr>
          <p:cNvSpPr>
            <a:spLocks noGrp="1" noChangeArrowheads="1"/>
          </p:cNvSpPr>
          <p:nvPr>
            <p:ph idx="1"/>
          </p:nvPr>
        </p:nvSpPr>
        <p:spPr>
          <a:xfrm>
            <a:off x="1774826" y="1150938"/>
            <a:ext cx="8640763" cy="1016000"/>
          </a:xfrm>
        </p:spPr>
        <p:txBody>
          <a:bodyPr/>
          <a:lstStyle/>
          <a:p>
            <a:pPr eaLnBrk="1" hangingPunct="1"/>
            <a:r>
              <a:rPr lang="en-US" altLang="en-US"/>
              <a:t>A fluid is created using the function:</a:t>
            </a:r>
          </a:p>
          <a:p>
            <a:pPr lvl="1" eaLnBrk="1" hangingPunct="1"/>
            <a:r>
              <a:rPr lang="en-US" altLang="en-US" i="1"/>
              <a:t>thermo(‘thermo model’, temperature, pressure)</a:t>
            </a:r>
          </a:p>
          <a:p>
            <a:pPr lvl="1" eaLnBrk="1" hangingPunct="1"/>
            <a:r>
              <a:rPr lang="en-US" altLang="en-US"/>
              <a:t>A thermodynamic model need to be specified</a:t>
            </a:r>
          </a:p>
          <a:p>
            <a:pPr lvl="1" eaLnBrk="1" hangingPunct="1"/>
            <a:r>
              <a:rPr lang="en-US" altLang="en-US"/>
              <a:t>Temperature and pressure are optional arguments</a:t>
            </a:r>
          </a:p>
          <a:p>
            <a:pPr eaLnBrk="1" hangingPunct="1"/>
            <a:r>
              <a:rPr lang="en-US" altLang="en-US"/>
              <a:t>Examples of valid thermodynamic models are: </a:t>
            </a:r>
            <a:r>
              <a:rPr lang="en-US" altLang="en-US">
                <a:solidFill>
                  <a:srgbClr val="FF0000"/>
                </a:solidFill>
              </a:rPr>
              <a:t>pr, srk, srk-mc, cpa, umr</a:t>
            </a:r>
          </a:p>
          <a:p>
            <a:pPr eaLnBrk="1" hangingPunct="1"/>
            <a:r>
              <a:rPr lang="en-US" altLang="en-US"/>
              <a:t>In the example script below, a fluid object with name fluid_1 is created, the thermodynamic model is SRK-EoS, and temperature and pressure are 10 bara and 273.15 Kelvin;</a:t>
            </a:r>
          </a:p>
        </p:txBody>
      </p:sp>
      <p:sp>
        <p:nvSpPr>
          <p:cNvPr id="6" name="TextBox 5">
            <a:extLst>
              <a:ext uri="{FF2B5EF4-FFF2-40B4-BE49-F238E27FC236}">
                <a16:creationId xmlns:a16="http://schemas.microsoft.com/office/drawing/2014/main" id="{9B2F81F6-B513-4908-A870-4C630AFEBE2A}"/>
              </a:ext>
            </a:extLst>
          </p:cNvPr>
          <p:cNvSpPr txBox="1"/>
          <p:nvPr/>
        </p:nvSpPr>
        <p:spPr>
          <a:xfrm>
            <a:off x="2081214" y="3800476"/>
            <a:ext cx="6999287" cy="1108075"/>
          </a:xfrm>
          <a:prstGeom prst="rect">
            <a:avLst/>
          </a:prstGeom>
          <a:solidFill>
            <a:schemeClr val="accent6">
              <a:lumMod val="20000"/>
              <a:lumOff val="80000"/>
            </a:schemeClr>
          </a:solidFill>
          <a:ln>
            <a:solidFill>
              <a:schemeClr val="tx1"/>
            </a:solidFill>
          </a:ln>
        </p:spPr>
        <p:txBody>
          <a:bodyPr>
            <a:spAutoFit/>
          </a:bodyPr>
          <a:lstStyle/>
          <a:p>
            <a:pPr marL="46037">
              <a:defRPr/>
            </a:pPr>
            <a:endParaRPr lang="en-US" sz="1100" i="1" dirty="0">
              <a:latin typeface="Arial" charset="0"/>
              <a:cs typeface="Arial" charset="0"/>
            </a:endParaRPr>
          </a:p>
          <a:p>
            <a:pPr eaLnBrk="1" hangingPunct="1">
              <a:defRPr/>
            </a:pPr>
            <a:r>
              <a:rPr lang="en-US" sz="1100" i="1" dirty="0">
                <a:latin typeface="Arial" charset="0"/>
                <a:cs typeface="Arial" charset="0"/>
              </a:rPr>
              <a:t>pressure = 10.0; 	% pressure in </a:t>
            </a:r>
            <a:r>
              <a:rPr lang="en-US" sz="1100" i="1" dirty="0" err="1">
                <a:latin typeface="Arial" charset="0"/>
                <a:cs typeface="Arial" charset="0"/>
              </a:rPr>
              <a:t>bara</a:t>
            </a:r>
            <a:endParaRPr lang="en-US" sz="1100" i="1" dirty="0">
              <a:latin typeface="Arial" charset="0"/>
              <a:cs typeface="Arial" charset="0"/>
            </a:endParaRPr>
          </a:p>
          <a:p>
            <a:pPr eaLnBrk="1" hangingPunct="1">
              <a:defRPr/>
            </a:pPr>
            <a:r>
              <a:rPr lang="en-US" sz="1100" i="1" dirty="0">
                <a:latin typeface="Arial" charset="0"/>
                <a:cs typeface="Arial" charset="0"/>
              </a:rPr>
              <a:t>temperature = 273.15; 	% temperature in Kelvin</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fluid_1 = thermo(‘</a:t>
            </a:r>
            <a:r>
              <a:rPr lang="en-US" sz="1100" i="1" dirty="0" err="1">
                <a:latin typeface="Arial" charset="0"/>
                <a:cs typeface="Arial" charset="0"/>
              </a:rPr>
              <a:t>srk</a:t>
            </a:r>
            <a:r>
              <a:rPr lang="en-US" sz="1100" i="1" dirty="0">
                <a:latin typeface="Arial" charset="0"/>
                <a:cs typeface="Arial" charset="0"/>
              </a:rPr>
              <a:t>', temperature, pressure);</a:t>
            </a:r>
          </a:p>
          <a:p>
            <a:pPr marL="46037">
              <a:defRPr/>
            </a:pPr>
            <a:endParaRPr lang="en-US" sz="1100" i="1" dirty="0">
              <a:latin typeface="Arial" charset="0"/>
              <a:cs typeface="Arial" charset="0"/>
            </a:endParaRPr>
          </a:p>
        </p:txBody>
      </p:sp>
    </p:spTree>
    <p:extLst>
      <p:ext uri="{BB962C8B-B14F-4D97-AF65-F5344CB8AC3E}">
        <p14:creationId xmlns:p14="http://schemas.microsoft.com/office/powerpoint/2010/main" val="9688396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a:extLst>
              <a:ext uri="{FF2B5EF4-FFF2-40B4-BE49-F238E27FC236}">
                <a16:creationId xmlns:a16="http://schemas.microsoft.com/office/drawing/2014/main" id="{8F2191DF-1D83-4085-BF62-10EA936CC3F2}"/>
              </a:ext>
            </a:extLst>
          </p:cNvPr>
          <p:cNvSpPr>
            <a:spLocks noGrp="1" noChangeArrowheads="1"/>
          </p:cNvSpPr>
          <p:nvPr>
            <p:ph type="title"/>
          </p:nvPr>
        </p:nvSpPr>
        <p:spPr/>
        <p:txBody>
          <a:bodyPr/>
          <a:lstStyle/>
          <a:p>
            <a:r>
              <a:rPr lang="en-US" altLang="en-US"/>
              <a:t>Calculation of gas quality properties</a:t>
            </a:r>
            <a:endParaRPr lang="en-GB" altLang="en-US"/>
          </a:p>
        </p:txBody>
      </p:sp>
      <p:sp>
        <p:nvSpPr>
          <p:cNvPr id="71683" name="Content Placeholder 2">
            <a:extLst>
              <a:ext uri="{FF2B5EF4-FFF2-40B4-BE49-F238E27FC236}">
                <a16:creationId xmlns:a16="http://schemas.microsoft.com/office/drawing/2014/main" id="{00436991-BDA6-4D2A-87E1-59F9B4C64C57}"/>
              </a:ext>
            </a:extLst>
          </p:cNvPr>
          <p:cNvSpPr>
            <a:spLocks noGrp="1" noChangeArrowheads="1"/>
          </p:cNvSpPr>
          <p:nvPr>
            <p:ph idx="1"/>
          </p:nvPr>
        </p:nvSpPr>
        <p:spPr/>
        <p:txBody>
          <a:bodyPr/>
          <a:lstStyle/>
          <a:p>
            <a:r>
              <a:rPr lang="nb-NO" altLang="en-US"/>
              <a:t>Gas quality parameters such as heating values (GCV), Wobbe index (WI) and relative densities are calculated accurding to ISO6976-2005</a:t>
            </a:r>
          </a:p>
          <a:p>
            <a:r>
              <a:rPr lang="nb-NO" altLang="en-US"/>
              <a:t>Other gas quality parameters such as dew points (water, hydrocarbons) can also be calculated</a:t>
            </a:r>
            <a:endParaRPr lang="en-GB" altLang="en-US"/>
          </a:p>
        </p:txBody>
      </p:sp>
    </p:spTree>
    <p:extLst>
      <p:ext uri="{BB962C8B-B14F-4D97-AF65-F5344CB8AC3E}">
        <p14:creationId xmlns:p14="http://schemas.microsoft.com/office/powerpoint/2010/main" val="2196145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a:extLst>
              <a:ext uri="{FF2B5EF4-FFF2-40B4-BE49-F238E27FC236}">
                <a16:creationId xmlns:a16="http://schemas.microsoft.com/office/drawing/2014/main" id="{63F99A52-8FAC-48C1-A705-5DCDDB90FCF6}"/>
              </a:ext>
            </a:extLst>
          </p:cNvPr>
          <p:cNvSpPr>
            <a:spLocks noGrp="1" noChangeArrowheads="1"/>
          </p:cNvSpPr>
          <p:nvPr>
            <p:ph type="title"/>
          </p:nvPr>
        </p:nvSpPr>
        <p:spPr>
          <a:xfrm>
            <a:off x="1776413" y="252414"/>
            <a:ext cx="8640762" cy="669925"/>
          </a:xfrm>
        </p:spPr>
        <p:txBody>
          <a:bodyPr/>
          <a:lstStyle/>
          <a:p>
            <a:pPr marL="342900" indent="-342900"/>
            <a:r>
              <a:rPr lang="en-US" altLang="en-US" sz="2800"/>
              <a:t>TBP fractions and model selection</a:t>
            </a:r>
            <a:endParaRPr lang="en-GB" altLang="en-US" sz="9600"/>
          </a:p>
        </p:txBody>
      </p:sp>
      <p:sp>
        <p:nvSpPr>
          <p:cNvPr id="72707" name="Content Placeholder 2">
            <a:extLst>
              <a:ext uri="{FF2B5EF4-FFF2-40B4-BE49-F238E27FC236}">
                <a16:creationId xmlns:a16="http://schemas.microsoft.com/office/drawing/2014/main" id="{7BF479CE-A814-458E-810E-30F525A1FF9C}"/>
              </a:ext>
            </a:extLst>
          </p:cNvPr>
          <p:cNvSpPr>
            <a:spLocks noGrp="1" noChangeArrowheads="1"/>
          </p:cNvSpPr>
          <p:nvPr>
            <p:ph idx="1"/>
          </p:nvPr>
        </p:nvSpPr>
        <p:spPr>
          <a:xfrm>
            <a:off x="1776413" y="1266825"/>
            <a:ext cx="8640762" cy="4318000"/>
          </a:xfrm>
        </p:spPr>
        <p:txBody>
          <a:bodyPr/>
          <a:lstStyle/>
          <a:p>
            <a:r>
              <a:rPr lang="nb-NO" altLang="en-US"/>
              <a:t>A pseudocomponent (true boiling point fraction) is added to a fluid using the method:</a:t>
            </a:r>
            <a:br>
              <a:rPr lang="nb-NO" altLang="en-US"/>
            </a:br>
            <a:r>
              <a:rPr lang="nb-NO" altLang="en-US" i="1"/>
              <a:t>addTPBfraction(‘fraction name’, numer of moles, molar mass, density)</a:t>
            </a:r>
            <a:br>
              <a:rPr lang="en-GB" altLang="en-US"/>
            </a:br>
            <a:r>
              <a:rPr lang="en-GB" altLang="en-US"/>
              <a:t>the unit for molar mass is kg/mol and density is gr/cm^3</a:t>
            </a:r>
          </a:p>
          <a:p>
            <a:r>
              <a:rPr lang="nb-NO" altLang="en-US"/>
              <a:t>The method used for characterization of TBP fractions is set by:</a:t>
            </a:r>
            <a:br>
              <a:rPr lang="nb-NO" altLang="en-US"/>
            </a:br>
            <a:r>
              <a:rPr lang="nb-NO" altLang="en-US"/>
              <a:t> </a:t>
            </a:r>
            <a:r>
              <a:rPr lang="nb-NO" altLang="en-US" sz="1200" i="1"/>
              <a:t>fluidName.getCharacterization().setTBPModel(‘PedersenSRK’); </a:t>
            </a:r>
            <a:br>
              <a:rPr lang="nb-NO" altLang="en-US" sz="1200"/>
            </a:br>
            <a:r>
              <a:rPr lang="nb-NO" altLang="en-US" sz="1200"/>
              <a:t>Available options are ,RiaziDaubert,  PedersenPR,  PedersenSRK.</a:t>
            </a:r>
          </a:p>
        </p:txBody>
      </p:sp>
      <p:sp>
        <p:nvSpPr>
          <p:cNvPr id="6" name="TextBox 5">
            <a:extLst>
              <a:ext uri="{FF2B5EF4-FFF2-40B4-BE49-F238E27FC236}">
                <a16:creationId xmlns:a16="http://schemas.microsoft.com/office/drawing/2014/main" id="{06998881-D618-4102-8C27-113EF4FA12FA}"/>
              </a:ext>
            </a:extLst>
          </p:cNvPr>
          <p:cNvSpPr txBox="1"/>
          <p:nvPr/>
        </p:nvSpPr>
        <p:spPr>
          <a:xfrm>
            <a:off x="1931989" y="3355975"/>
            <a:ext cx="8205787" cy="2554288"/>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10.0;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fluid_1.getCharacterization().</a:t>
            </a:r>
            <a:r>
              <a:rPr lang="en-US" sz="1000" i="1" dirty="0" err="1">
                <a:latin typeface="Arial" charset="0"/>
                <a:cs typeface="Arial" charset="0"/>
              </a:rPr>
              <a:t>setTBPModel</a:t>
            </a:r>
            <a:r>
              <a:rPr lang="en-US" sz="1000" i="1" dirty="0">
                <a:latin typeface="Arial" charset="0"/>
                <a:cs typeface="Arial" charset="0"/>
              </a:rPr>
              <a:t>(‘</a:t>
            </a:r>
            <a:r>
              <a:rPr lang="en-US" sz="1000" i="1" dirty="0" err="1">
                <a:latin typeface="Arial" charset="0"/>
                <a:cs typeface="Arial" charset="0"/>
              </a:rPr>
              <a:t>PedersenSRK</a:t>
            </a:r>
            <a:r>
              <a:rPr lang="en-US" sz="1000" i="1" dirty="0">
                <a:latin typeface="Arial" charset="0"/>
                <a:cs typeface="Arial" charset="0"/>
              </a:rPr>
              <a:t>’);	% setting characterization method (method to calculate </a:t>
            </a:r>
            <a:r>
              <a:rPr lang="en-US" sz="1000" i="1" dirty="0" err="1">
                <a:latin typeface="Arial" charset="0"/>
                <a:cs typeface="Arial" charset="0"/>
              </a:rPr>
              <a:t>Tc</a:t>
            </a:r>
            <a:r>
              <a:rPr lang="en-US" sz="1000" i="1" dirty="0">
                <a:latin typeface="Arial" charset="0"/>
                <a:cs typeface="Arial" charset="0"/>
              </a:rPr>
              <a:t>, Pc, omega</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fluid_1.addComponent('methane', 10.0);       		% adding 1 mole/second of methane</a:t>
            </a:r>
          </a:p>
          <a:p>
            <a:pPr eaLnBrk="1" hangingPunct="1">
              <a:defRPr/>
            </a:pPr>
            <a:r>
              <a:rPr lang="en-US" sz="1000" i="1" dirty="0">
                <a:latin typeface="Arial" charset="0"/>
                <a:cs typeface="Arial" charset="0"/>
              </a:rPr>
              <a:t>fluid_1.addTBPfraction(‘C7', 1.0, 0.102, 0.81); 		% adding 1 mole/second of a pseudo component C7</a:t>
            </a:r>
          </a:p>
          <a:p>
            <a:pPr eaLnBrk="1" hangingPunct="1">
              <a:defRPr/>
            </a:pPr>
            <a:r>
              <a:rPr lang="en-US" sz="1000" i="1" dirty="0">
                <a:latin typeface="Arial" charset="0"/>
                <a:cs typeface="Arial" charset="0"/>
              </a:rPr>
              <a:t>fluid_1.addTBPfraction(‘C8', 0.4, 0.112, 0.83); 		% adding 1 mole/second of a pseudo component C8</a:t>
            </a:r>
          </a:p>
          <a:p>
            <a:pPr eaLnBrk="1" hangingPunct="1">
              <a:defRPr/>
            </a:pPr>
            <a:r>
              <a:rPr lang="en-US" sz="1000" i="1" dirty="0">
                <a:latin typeface="Arial" charset="0"/>
                <a:cs typeface="Arial" charset="0"/>
              </a:rPr>
              <a:t>fluid_1.addTBPfraction(‘C9', 0.2, 0.132, 0.84); 		% adding 1 mole/second of a pseudo component C9</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fluid_1.createDatabase(1);          		% reading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err="1">
                <a:latin typeface="Arial" charset="0"/>
                <a:cs typeface="Arial" charset="0"/>
              </a:rPr>
              <a:t>TPflash</a:t>
            </a:r>
            <a:r>
              <a:rPr lang="en-US" sz="1000" i="1" dirty="0">
                <a:latin typeface="Arial" charset="0"/>
                <a:cs typeface="Arial" charset="0"/>
              </a:rPr>
              <a:t>(fluid_1)				% doing a </a:t>
            </a:r>
            <a:r>
              <a:rPr lang="en-US" sz="1000" i="1" dirty="0" err="1">
                <a:latin typeface="Arial" charset="0"/>
                <a:cs typeface="Arial" charset="0"/>
              </a:rPr>
              <a:t>TPflash</a:t>
            </a:r>
            <a:r>
              <a:rPr lang="en-US" sz="1000" i="1" dirty="0">
                <a:latin typeface="Arial" charset="0"/>
                <a:cs typeface="Arial" charset="0"/>
              </a:rPr>
              <a:t> at constant pressure and temperature\</a:t>
            </a:r>
          </a:p>
        </p:txBody>
      </p:sp>
    </p:spTree>
    <p:extLst>
      <p:ext uri="{BB962C8B-B14F-4D97-AF65-F5344CB8AC3E}">
        <p14:creationId xmlns:p14="http://schemas.microsoft.com/office/powerpoint/2010/main" val="73838852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a:extLst>
              <a:ext uri="{FF2B5EF4-FFF2-40B4-BE49-F238E27FC236}">
                <a16:creationId xmlns:a16="http://schemas.microsoft.com/office/drawing/2014/main" id="{B37CBE22-4F79-4B58-954C-C5BE4E0D5961}"/>
              </a:ext>
            </a:extLst>
          </p:cNvPr>
          <p:cNvSpPr>
            <a:spLocks noGrp="1" noChangeArrowheads="1"/>
          </p:cNvSpPr>
          <p:nvPr>
            <p:ph type="title"/>
          </p:nvPr>
        </p:nvSpPr>
        <p:spPr/>
        <p:txBody>
          <a:bodyPr/>
          <a:lstStyle/>
          <a:p>
            <a:pPr marL="342900" indent="-342900"/>
            <a:r>
              <a:rPr lang="en-US" altLang="en-US"/>
              <a:t>GCV, WI and relative density calculations (ISO6976-2005)</a:t>
            </a:r>
            <a:endParaRPr lang="en-GB" altLang="en-US" sz="8800"/>
          </a:p>
        </p:txBody>
      </p:sp>
      <p:sp>
        <p:nvSpPr>
          <p:cNvPr id="73731" name="Content Placeholder 2">
            <a:extLst>
              <a:ext uri="{FF2B5EF4-FFF2-40B4-BE49-F238E27FC236}">
                <a16:creationId xmlns:a16="http://schemas.microsoft.com/office/drawing/2014/main" id="{8504E5FB-63D4-48AA-BCBE-9638EC58C3DF}"/>
              </a:ext>
            </a:extLst>
          </p:cNvPr>
          <p:cNvSpPr>
            <a:spLocks noGrp="1" noChangeArrowheads="1"/>
          </p:cNvSpPr>
          <p:nvPr>
            <p:ph idx="1"/>
          </p:nvPr>
        </p:nvSpPr>
        <p:spPr>
          <a:xfrm>
            <a:off x="1768476" y="1471613"/>
            <a:ext cx="8640763" cy="4318000"/>
          </a:xfrm>
        </p:spPr>
        <p:txBody>
          <a:bodyPr/>
          <a:lstStyle/>
          <a:p>
            <a:r>
              <a:rPr lang="nb-NO" altLang="en-US"/>
              <a:t>GCV are calculated using the method</a:t>
            </a:r>
            <a:br>
              <a:rPr lang="nb-NO" altLang="en-US"/>
            </a:br>
            <a:r>
              <a:rPr lang="nb-NO" altLang="en-US"/>
              <a:t>GCV(fluidName, volume reference temperature, combustion reference temperature)</a:t>
            </a:r>
          </a:p>
          <a:p>
            <a:r>
              <a:rPr lang="nb-NO" altLang="en-US"/>
              <a:t>WI are calculated using the method</a:t>
            </a:r>
            <a:br>
              <a:rPr lang="nb-NO" altLang="en-US"/>
            </a:br>
            <a:r>
              <a:rPr lang="nb-NO" altLang="en-US"/>
              <a:t>WI(fluidName, volume reference temperature, combustion reference temperature)</a:t>
            </a:r>
          </a:p>
          <a:p>
            <a:r>
              <a:rPr lang="nb-NO" altLang="en-US"/>
              <a:t>Relative density are caluated using:</a:t>
            </a:r>
            <a:br>
              <a:rPr lang="nb-NO" altLang="en-US"/>
            </a:br>
            <a:r>
              <a:rPr lang="nb-NO" altLang="en-US"/>
              <a:t>reldens(fluidName, volume reference temperature)</a:t>
            </a:r>
            <a:endParaRPr lang="en-GB" altLang="en-US"/>
          </a:p>
          <a:p>
            <a:endParaRPr lang="en-GB" altLang="en-US"/>
          </a:p>
          <a:p>
            <a:endParaRPr lang="en-GB" altLang="en-US"/>
          </a:p>
        </p:txBody>
      </p:sp>
      <p:sp>
        <p:nvSpPr>
          <p:cNvPr id="6" name="TextBox 5">
            <a:extLst>
              <a:ext uri="{FF2B5EF4-FFF2-40B4-BE49-F238E27FC236}">
                <a16:creationId xmlns:a16="http://schemas.microsoft.com/office/drawing/2014/main" id="{54DD1F6C-4973-42D5-91D2-932CCA3C9C05}"/>
              </a:ext>
            </a:extLst>
          </p:cNvPr>
          <p:cNvSpPr txBox="1"/>
          <p:nvPr/>
        </p:nvSpPr>
        <p:spPr>
          <a:xfrm>
            <a:off x="1949450" y="3506789"/>
            <a:ext cx="6999288" cy="2708275"/>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35.0;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nb-NO" sz="1000" dirty="0" err="1">
                <a:latin typeface="Arial" charset="0"/>
                <a:cs typeface="Arial" charset="0"/>
              </a:rPr>
              <a:t>srk</a:t>
            </a:r>
            <a:r>
              <a:rPr lang="en-US" sz="1000" i="1" dirty="0">
                <a:latin typeface="Arial" charset="0"/>
                <a:cs typeface="Arial" charset="0"/>
              </a:rPr>
              <a:t>', temperature , pressure ); 	% using the UMR-PRU model</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3.0); </a:t>
            </a:r>
          </a:p>
          <a:p>
            <a:pPr eaLnBrk="1" hangingPunct="1">
              <a:defRPr/>
            </a:pPr>
            <a:r>
              <a:rPr lang="en-US" sz="1000" i="1" dirty="0">
                <a:latin typeface="Arial" charset="0"/>
                <a:cs typeface="Arial" charset="0"/>
              </a:rPr>
              <a:t>luid_1.addComponent('methane', 90.0);       		</a:t>
            </a:r>
          </a:p>
          <a:p>
            <a:pPr eaLnBrk="1" hangingPunct="1">
              <a:defRPr/>
            </a:pPr>
            <a:r>
              <a:rPr lang="en-US" sz="1000" i="1" dirty="0">
                <a:latin typeface="Arial" charset="0"/>
                <a:cs typeface="Arial" charset="0"/>
              </a:rPr>
              <a:t>fluid_1.addComponent(‘ethane', 5.0); 		</a:t>
            </a:r>
          </a:p>
          <a:p>
            <a:pPr eaLnBrk="1" hangingPunct="1">
              <a:defRPr/>
            </a:pPr>
            <a:r>
              <a:rPr lang="en-US" sz="1000" i="1" dirty="0">
                <a:latin typeface="Arial" charset="0"/>
                <a:cs typeface="Arial" charset="0"/>
              </a:rPr>
              <a:t>fluid_1.addComponent(‘propane', 3.0);     	 	</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a:t>
            </a:r>
            <a:r>
              <a:rPr lang="nb-NO" sz="1000" dirty="0">
                <a:latin typeface="Arial" charset="0"/>
                <a:cs typeface="Arial" charset="0"/>
              </a:rPr>
              <a:t>(2);</a:t>
            </a:r>
            <a:r>
              <a:rPr lang="en-US" sz="1000" i="1" dirty="0">
                <a:latin typeface="Arial" charset="0"/>
                <a:cs typeface="Arial" charset="0"/>
              </a:rPr>
              <a:t>			% using the mixing rule defined for UMR-PRU</a:t>
            </a:r>
            <a:r>
              <a:rPr lang="nb-NO" sz="1000" i="1" dirty="0">
                <a:latin typeface="Arial" charset="0"/>
                <a:cs typeface="Arial" charset="0"/>
              </a:rPr>
              <a:t>¨</a:t>
            </a:r>
          </a:p>
          <a:p>
            <a:pPr eaLnBrk="1" hangingPunct="1">
              <a:defRPr/>
            </a:pPr>
            <a:endParaRPr lang="nb-NO" sz="1000" i="1" dirty="0">
              <a:latin typeface="Arial" charset="0"/>
              <a:cs typeface="Arial" charset="0"/>
            </a:endParaRPr>
          </a:p>
          <a:p>
            <a:pPr eaLnBrk="1" hangingPunct="1">
              <a:defRPr/>
            </a:pPr>
            <a:r>
              <a:rPr lang="nb-NO" sz="1000" i="1" dirty="0">
                <a:latin typeface="Arial" charset="0"/>
                <a:cs typeface="Arial" charset="0"/>
              </a:rPr>
              <a:t>GCV(fluid_1, 15, 15);			% </a:t>
            </a:r>
            <a:r>
              <a:rPr lang="nb-NO" sz="1000" i="1" dirty="0" err="1">
                <a:latin typeface="Arial" charset="0"/>
                <a:cs typeface="Arial" charset="0"/>
              </a:rPr>
              <a:t>calculating</a:t>
            </a:r>
            <a:r>
              <a:rPr lang="nb-NO" sz="1000" i="1" dirty="0">
                <a:latin typeface="Arial" charset="0"/>
                <a:cs typeface="Arial" charset="0"/>
              </a:rPr>
              <a:t> gross </a:t>
            </a:r>
            <a:r>
              <a:rPr lang="nb-NO" sz="1000" i="1" dirty="0" err="1">
                <a:latin typeface="Arial" charset="0"/>
                <a:cs typeface="Arial" charset="0"/>
              </a:rPr>
              <a:t>calorific</a:t>
            </a:r>
            <a:r>
              <a:rPr lang="nb-NO" sz="1000" i="1" dirty="0">
                <a:latin typeface="Arial" charset="0"/>
                <a:cs typeface="Arial" charset="0"/>
              </a:rPr>
              <a:t> </a:t>
            </a:r>
            <a:r>
              <a:rPr lang="nb-NO" sz="1000" i="1" dirty="0" err="1">
                <a:latin typeface="Arial" charset="0"/>
                <a:cs typeface="Arial" charset="0"/>
              </a:rPr>
              <a:t>value</a:t>
            </a:r>
            <a:r>
              <a:rPr lang="nb-NO" sz="1000" i="1" dirty="0">
                <a:latin typeface="Arial" charset="0"/>
                <a:cs typeface="Arial" charset="0"/>
              </a:rPr>
              <a:t> 15C/15C</a:t>
            </a:r>
          </a:p>
          <a:p>
            <a:pPr eaLnBrk="1" hangingPunct="1">
              <a:defRPr/>
            </a:pPr>
            <a:r>
              <a:rPr lang="nb-NO" sz="1000" i="1" dirty="0">
                <a:latin typeface="Arial" charset="0"/>
                <a:cs typeface="Arial" charset="0"/>
              </a:rPr>
              <a:t>WI(fluid_1, 15, 15);			% </a:t>
            </a:r>
            <a:r>
              <a:rPr lang="nb-NO" sz="1000" i="1" dirty="0" err="1">
                <a:latin typeface="Arial" charset="0"/>
                <a:cs typeface="Arial" charset="0"/>
              </a:rPr>
              <a:t>calculating</a:t>
            </a:r>
            <a:r>
              <a:rPr lang="nb-NO" sz="1000" i="1" dirty="0">
                <a:latin typeface="Arial" charset="0"/>
                <a:cs typeface="Arial" charset="0"/>
              </a:rPr>
              <a:t> </a:t>
            </a:r>
            <a:r>
              <a:rPr lang="nb-NO" sz="1000" i="1" dirty="0" err="1">
                <a:latin typeface="Arial" charset="0"/>
                <a:cs typeface="Arial" charset="0"/>
              </a:rPr>
              <a:t>wobbe</a:t>
            </a:r>
            <a:r>
              <a:rPr lang="nb-NO" sz="1000" i="1" dirty="0">
                <a:latin typeface="Arial" charset="0"/>
                <a:cs typeface="Arial" charset="0"/>
              </a:rPr>
              <a:t> </a:t>
            </a:r>
            <a:r>
              <a:rPr lang="nb-NO" sz="1000" i="1" dirty="0" err="1">
                <a:latin typeface="Arial" charset="0"/>
                <a:cs typeface="Arial" charset="0"/>
              </a:rPr>
              <a:t>index</a:t>
            </a:r>
            <a:r>
              <a:rPr lang="nb-NO" sz="1000" i="1" dirty="0">
                <a:latin typeface="Arial" charset="0"/>
                <a:cs typeface="Arial" charset="0"/>
              </a:rPr>
              <a:t> 15C/15C</a:t>
            </a:r>
          </a:p>
          <a:p>
            <a:pPr eaLnBrk="1" hangingPunct="1">
              <a:defRPr/>
            </a:pPr>
            <a:r>
              <a:rPr lang="nb-NO" sz="1000" i="1" dirty="0" err="1">
                <a:latin typeface="Arial" charset="0"/>
                <a:cs typeface="Arial" charset="0"/>
              </a:rPr>
              <a:t>reldens</a:t>
            </a:r>
            <a:r>
              <a:rPr lang="nb-NO" sz="1000" i="1" dirty="0">
                <a:latin typeface="Arial" charset="0"/>
                <a:cs typeface="Arial" charset="0"/>
              </a:rPr>
              <a:t>(fluid_1, 15);			% </a:t>
            </a:r>
            <a:r>
              <a:rPr lang="nb-NO" sz="1000" i="1" dirty="0" err="1">
                <a:latin typeface="Arial" charset="0"/>
                <a:cs typeface="Arial" charset="0"/>
              </a:rPr>
              <a:t>calculating</a:t>
            </a:r>
            <a:r>
              <a:rPr lang="nb-NO" sz="1000" i="1" dirty="0">
                <a:latin typeface="Arial" charset="0"/>
                <a:cs typeface="Arial" charset="0"/>
              </a:rPr>
              <a:t> relative </a:t>
            </a:r>
            <a:r>
              <a:rPr lang="nb-NO" sz="1000" i="1" dirty="0" err="1">
                <a:latin typeface="Arial" charset="0"/>
                <a:cs typeface="Arial" charset="0"/>
              </a:rPr>
              <a:t>density</a:t>
            </a:r>
            <a:r>
              <a:rPr lang="nb-NO" sz="1000" i="1" dirty="0">
                <a:latin typeface="Arial" charset="0"/>
                <a:cs typeface="Arial" charset="0"/>
              </a:rPr>
              <a:t> at 15C</a:t>
            </a:r>
          </a:p>
        </p:txBody>
      </p:sp>
    </p:spTree>
    <p:extLst>
      <p:ext uri="{BB962C8B-B14F-4D97-AF65-F5344CB8AC3E}">
        <p14:creationId xmlns:p14="http://schemas.microsoft.com/office/powerpoint/2010/main" val="24412660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a:extLst>
              <a:ext uri="{FF2B5EF4-FFF2-40B4-BE49-F238E27FC236}">
                <a16:creationId xmlns:a16="http://schemas.microsoft.com/office/drawing/2014/main" id="{12B34C2A-159F-47C5-B097-29FF7FA6B020}"/>
              </a:ext>
            </a:extLst>
          </p:cNvPr>
          <p:cNvSpPr>
            <a:spLocks noGrp="1" noChangeArrowheads="1"/>
          </p:cNvSpPr>
          <p:nvPr>
            <p:ph type="title"/>
          </p:nvPr>
        </p:nvSpPr>
        <p:spPr/>
        <p:txBody>
          <a:bodyPr/>
          <a:lstStyle/>
          <a:p>
            <a:pPr marL="342900" indent="-342900"/>
            <a:r>
              <a:rPr lang="en-US" altLang="en-US"/>
              <a:t>Calculating water dew point (ISO 5198)</a:t>
            </a:r>
            <a:endParaRPr lang="en-GB" altLang="en-US" sz="9600"/>
          </a:p>
        </p:txBody>
      </p:sp>
      <p:sp>
        <p:nvSpPr>
          <p:cNvPr id="74755" name="Content Placeholder 2">
            <a:extLst>
              <a:ext uri="{FF2B5EF4-FFF2-40B4-BE49-F238E27FC236}">
                <a16:creationId xmlns:a16="http://schemas.microsoft.com/office/drawing/2014/main" id="{049739DE-0601-41A6-8DD9-B77FE31DCFDE}"/>
              </a:ext>
            </a:extLst>
          </p:cNvPr>
          <p:cNvSpPr>
            <a:spLocks noGrp="1" noChangeArrowheads="1"/>
          </p:cNvSpPr>
          <p:nvPr>
            <p:ph idx="1"/>
          </p:nvPr>
        </p:nvSpPr>
        <p:spPr>
          <a:xfrm>
            <a:off x="1768476" y="1454150"/>
            <a:ext cx="8640763" cy="4318000"/>
          </a:xfrm>
        </p:spPr>
        <p:txBody>
          <a:bodyPr/>
          <a:lstStyle/>
          <a:p>
            <a:r>
              <a:rPr lang="nb-NO" altLang="en-US"/>
              <a:t>GERG-water EOS can be used to calculate water dew point according to ISO5198</a:t>
            </a:r>
          </a:p>
          <a:p>
            <a:r>
              <a:rPr lang="nb-NO" altLang="en-US"/>
              <a:t>The water dew point is calculated using the method:</a:t>
            </a:r>
            <a:br>
              <a:rPr lang="nb-NO" altLang="en-US"/>
            </a:br>
            <a:r>
              <a:rPr lang="nb-NO" altLang="en-US"/>
              <a:t>dewt_gw(fluidName)</a:t>
            </a:r>
            <a:endParaRPr lang="en-GB" altLang="en-US"/>
          </a:p>
        </p:txBody>
      </p:sp>
      <p:sp>
        <p:nvSpPr>
          <p:cNvPr id="6" name="TextBox 5">
            <a:extLst>
              <a:ext uri="{FF2B5EF4-FFF2-40B4-BE49-F238E27FC236}">
                <a16:creationId xmlns:a16="http://schemas.microsoft.com/office/drawing/2014/main" id="{7546DD79-2317-4284-AB26-DBE2548D9E89}"/>
              </a:ext>
            </a:extLst>
          </p:cNvPr>
          <p:cNvSpPr txBox="1"/>
          <p:nvPr/>
        </p:nvSpPr>
        <p:spPr>
          <a:xfrm>
            <a:off x="1949450" y="3079750"/>
            <a:ext cx="6999288" cy="2554288"/>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pressure = 290.0;            			% pressure in </a:t>
            </a:r>
            <a:r>
              <a:rPr lang="en-US" sz="1000" i="1" dirty="0" err="1">
                <a:latin typeface="Arial" charset="0"/>
                <a:cs typeface="Arial" charset="0"/>
              </a:rPr>
              <a:t>bara</a:t>
            </a:r>
            <a:endParaRPr lang="en-US" sz="1000" i="1" dirty="0">
              <a:latin typeface="Arial" charset="0"/>
              <a:cs typeface="Arial" charset="0"/>
            </a:endParaRPr>
          </a:p>
          <a:p>
            <a:pPr eaLnBrk="1" hangingPunct="1">
              <a:defRPr/>
            </a:pPr>
            <a:r>
              <a:rPr lang="en-US" sz="1000" i="1" dirty="0">
                <a:latin typeface="Arial" charset="0"/>
                <a:cs typeface="Arial" charset="0"/>
              </a:rPr>
              <a:t>temperature = 283.15;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 pressure ); 		% using the CPA-</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fluid_1.addComponent(‘CO2', 3.0); </a:t>
            </a:r>
          </a:p>
          <a:p>
            <a:pPr eaLnBrk="1" hangingPunct="1">
              <a:defRPr/>
            </a:pPr>
            <a:r>
              <a:rPr lang="en-US" sz="1000" i="1" dirty="0">
                <a:latin typeface="Arial" charset="0"/>
                <a:cs typeface="Arial" charset="0"/>
              </a:rPr>
              <a:t>luid_1.addComponent('methane', 90.0);       		</a:t>
            </a:r>
          </a:p>
          <a:p>
            <a:pPr eaLnBrk="1" hangingPunct="1">
              <a:defRPr/>
            </a:pPr>
            <a:r>
              <a:rPr lang="en-US" sz="1000" i="1" dirty="0">
                <a:latin typeface="Arial" charset="0"/>
                <a:cs typeface="Arial" charset="0"/>
              </a:rPr>
              <a:t>fluid_1.addComponent(‘ethane', 5.0); 		</a:t>
            </a:r>
          </a:p>
          <a:p>
            <a:pPr eaLnBrk="1" hangingPunct="1">
              <a:defRPr/>
            </a:pPr>
            <a:r>
              <a:rPr lang="en-US" sz="1000" i="1" dirty="0">
                <a:latin typeface="Arial" charset="0"/>
                <a:cs typeface="Arial" charset="0"/>
              </a:rPr>
              <a:t>fluid_1.addComponent(‘propane', 3.0);     	</a:t>
            </a:r>
          </a:p>
          <a:p>
            <a:pPr eaLnBrk="1" hangingPunct="1">
              <a:defRPr/>
            </a:pPr>
            <a:r>
              <a:rPr lang="en-US" sz="1000" i="1" dirty="0">
                <a:latin typeface="Arial" charset="0"/>
                <a:cs typeface="Arial" charset="0"/>
              </a:rPr>
              <a:t>fluid_1.addComponent(‘water', 30.0e-4);		% adding 40 ppm water 	</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fluid_1.setMixingRule(2);           			% using classic mixing rule with temperature dep. </a:t>
            </a:r>
            <a:r>
              <a:rPr lang="en-US" sz="1000" i="1" dirty="0" err="1">
                <a:latin typeface="Arial" charset="0"/>
                <a:cs typeface="Arial" charset="0"/>
              </a:rPr>
              <a:t>kij</a:t>
            </a:r>
            <a:endParaRPr lang="en-US" sz="1000" i="1" dirty="0">
              <a:solidFill>
                <a:srgbClr val="FF0000"/>
              </a:solidFill>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nb-NO" sz="1000" dirty="0" err="1">
                <a:latin typeface="Arial" charset="0"/>
                <a:cs typeface="Arial" charset="0"/>
              </a:rPr>
              <a:t>dew_gw</a:t>
            </a:r>
            <a:r>
              <a:rPr lang="en-US" sz="1000" i="1" dirty="0">
                <a:latin typeface="Arial" charset="0"/>
                <a:cs typeface="Arial" charset="0"/>
              </a:rPr>
              <a:t>(fluid_1)			% calculation water dew point with GERG-water model</a:t>
            </a:r>
          </a:p>
        </p:txBody>
      </p:sp>
    </p:spTree>
    <p:extLst>
      <p:ext uri="{BB962C8B-B14F-4D97-AF65-F5344CB8AC3E}">
        <p14:creationId xmlns:p14="http://schemas.microsoft.com/office/powerpoint/2010/main" val="12481102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a:extLst>
              <a:ext uri="{FF2B5EF4-FFF2-40B4-BE49-F238E27FC236}">
                <a16:creationId xmlns:a16="http://schemas.microsoft.com/office/drawing/2014/main" id="{7C1F5A67-9957-433A-9C5B-6CA53E894F26}"/>
              </a:ext>
            </a:extLst>
          </p:cNvPr>
          <p:cNvSpPr>
            <a:spLocks noGrp="1" noChangeArrowheads="1"/>
          </p:cNvSpPr>
          <p:nvPr>
            <p:ph type="title"/>
          </p:nvPr>
        </p:nvSpPr>
        <p:spPr/>
        <p:txBody>
          <a:bodyPr/>
          <a:lstStyle/>
          <a:p>
            <a:r>
              <a:rPr lang="en-US" altLang="en-US"/>
              <a:t>Process simulation in NeqSim</a:t>
            </a:r>
            <a:endParaRPr lang="en-GB" altLang="en-US"/>
          </a:p>
        </p:txBody>
      </p:sp>
      <p:sp>
        <p:nvSpPr>
          <p:cNvPr id="75779" name="Content Placeholder 2">
            <a:extLst>
              <a:ext uri="{FF2B5EF4-FFF2-40B4-BE49-F238E27FC236}">
                <a16:creationId xmlns:a16="http://schemas.microsoft.com/office/drawing/2014/main" id="{ECD2D1E6-BD65-4709-A9E9-A1D61279E874}"/>
              </a:ext>
            </a:extLst>
          </p:cNvPr>
          <p:cNvSpPr>
            <a:spLocks noGrp="1" noChangeArrowheads="1"/>
          </p:cNvSpPr>
          <p:nvPr>
            <p:ph idx="1"/>
          </p:nvPr>
        </p:nvSpPr>
        <p:spPr/>
        <p:txBody>
          <a:bodyPr/>
          <a:lstStyle/>
          <a:p>
            <a:r>
              <a:rPr lang="nb-NO" altLang="en-US"/>
              <a:t>Process simulation of simple process plants can be dne in NeqSim.</a:t>
            </a:r>
          </a:p>
          <a:p>
            <a:r>
              <a:rPr lang="nb-NO" altLang="en-US"/>
              <a:t>Various unit operations such as:</a:t>
            </a:r>
          </a:p>
          <a:p>
            <a:pPr lvl="1"/>
            <a:r>
              <a:rPr lang="nb-NO" altLang="en-US"/>
              <a:t>Straems</a:t>
            </a:r>
          </a:p>
          <a:p>
            <a:pPr lvl="1"/>
            <a:r>
              <a:rPr lang="nb-NO" altLang="en-US"/>
              <a:t>Separators</a:t>
            </a:r>
          </a:p>
          <a:p>
            <a:pPr lvl="1"/>
            <a:r>
              <a:rPr lang="nb-NO" altLang="en-US"/>
              <a:t>Compressors</a:t>
            </a:r>
          </a:p>
          <a:p>
            <a:pPr lvl="1"/>
            <a:r>
              <a:rPr lang="nb-NO" altLang="en-US"/>
              <a:t>Valves</a:t>
            </a:r>
          </a:p>
          <a:p>
            <a:pPr lvl="1"/>
            <a:r>
              <a:rPr lang="nb-NO" altLang="en-US"/>
              <a:t>Mixers, and more</a:t>
            </a:r>
          </a:p>
          <a:p>
            <a:r>
              <a:rPr lang="nb-NO" altLang="en-US"/>
              <a:t>Simple dynamic process simulations can be performed</a:t>
            </a:r>
          </a:p>
          <a:p>
            <a:r>
              <a:rPr lang="nb-NO" altLang="en-US"/>
              <a:t>The solution algorithms solves one unit operation at a time  in a predfined sequence</a:t>
            </a:r>
          </a:p>
          <a:p>
            <a:r>
              <a:rPr lang="nb-NO" altLang="en-US"/>
              <a:t>After defining and connecting the unit operations – process simulation are run using the run() method</a:t>
            </a:r>
          </a:p>
          <a:p>
            <a:pPr lvl="1"/>
            <a:endParaRPr lang="en-GB" altLang="en-US"/>
          </a:p>
        </p:txBody>
      </p:sp>
    </p:spTree>
    <p:extLst>
      <p:ext uri="{BB962C8B-B14F-4D97-AF65-F5344CB8AC3E}">
        <p14:creationId xmlns:p14="http://schemas.microsoft.com/office/powerpoint/2010/main" val="197056090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3626B05F-0B1F-43C7-8B3C-B097D57BC096}"/>
              </a:ext>
            </a:extLst>
          </p:cNvPr>
          <p:cNvSpPr>
            <a:spLocks noGrp="1" noChangeArrowheads="1"/>
          </p:cNvSpPr>
          <p:nvPr>
            <p:ph type="title"/>
          </p:nvPr>
        </p:nvSpPr>
        <p:spPr/>
        <p:txBody>
          <a:bodyPr/>
          <a:lstStyle/>
          <a:p>
            <a:pPr marL="342900" indent="-342900"/>
            <a:r>
              <a:rPr lang="en-US" altLang="en-US" sz="2800"/>
              <a:t>Defining streams</a:t>
            </a:r>
            <a:endParaRPr lang="en-GB" altLang="en-US" sz="11500"/>
          </a:p>
        </p:txBody>
      </p:sp>
      <p:sp>
        <p:nvSpPr>
          <p:cNvPr id="76803" name="Content Placeholder 2">
            <a:extLst>
              <a:ext uri="{FF2B5EF4-FFF2-40B4-BE49-F238E27FC236}">
                <a16:creationId xmlns:a16="http://schemas.microsoft.com/office/drawing/2014/main" id="{89C244D9-C803-40A9-81CA-A841F52F8558}"/>
              </a:ext>
            </a:extLst>
          </p:cNvPr>
          <p:cNvSpPr>
            <a:spLocks noGrp="1" noChangeArrowheads="1"/>
          </p:cNvSpPr>
          <p:nvPr>
            <p:ph idx="1"/>
          </p:nvPr>
        </p:nvSpPr>
        <p:spPr>
          <a:xfrm>
            <a:off x="1776413" y="1325563"/>
            <a:ext cx="8640762" cy="4318000"/>
          </a:xfrm>
        </p:spPr>
        <p:txBody>
          <a:bodyPr/>
          <a:lstStyle/>
          <a:p>
            <a:r>
              <a:rPr lang="nb-NO" altLang="en-US"/>
              <a:t>Stream are connecting unit operations. A stream is defined from a fluid using the function: stream(fluidName);</a:t>
            </a:r>
          </a:p>
          <a:p>
            <a:r>
              <a:rPr lang="nb-NO" altLang="en-US"/>
              <a:t>Two typies of streams are defined: the equilibrium stream (at equilibrium at given T &amp; P), and non-equilibrium stream difned by neqstream(fluidName) where the phases are no assumed to be in equilibrium</a:t>
            </a:r>
            <a:endParaRPr lang="en-GB" altLang="en-US"/>
          </a:p>
        </p:txBody>
      </p:sp>
      <p:sp>
        <p:nvSpPr>
          <p:cNvPr id="6" name="TextBox 5">
            <a:extLst>
              <a:ext uri="{FF2B5EF4-FFF2-40B4-BE49-F238E27FC236}">
                <a16:creationId xmlns:a16="http://schemas.microsoft.com/office/drawing/2014/main" id="{762439CE-ECD5-4655-8A84-E3C230D52B4C}"/>
              </a:ext>
            </a:extLst>
          </p:cNvPr>
          <p:cNvSpPr txBox="1"/>
          <p:nvPr/>
        </p:nvSpPr>
        <p:spPr>
          <a:xfrm>
            <a:off x="1916114" y="3206751"/>
            <a:ext cx="6999287" cy="2968625"/>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it-IT" sz="1100" i="1" dirty="0">
              <a:latin typeface="Arial" charset="0"/>
              <a:cs typeface="Arial" charset="0"/>
            </a:endParaRPr>
          </a:p>
          <a:p>
            <a:pPr eaLnBrk="1" hangingPunct="1">
              <a:defRPr/>
            </a:pPr>
            <a:r>
              <a:rPr lang="it-IT" sz="1100" i="1" dirty="0">
                <a:latin typeface="Arial" charset="0"/>
                <a:cs typeface="Arial" charset="0"/>
              </a:rPr>
              <a:t>pressure = 10.0;            			% pressure in bara</a:t>
            </a:r>
          </a:p>
          <a:p>
            <a:pPr eaLnBrk="1" hangingPunct="1">
              <a:defRPr/>
            </a:pPr>
            <a:r>
              <a:rPr lang="it-IT" sz="1100" i="1" dirty="0">
                <a:latin typeface="Arial" charset="0"/>
                <a:cs typeface="Arial" charset="0"/>
              </a:rPr>
              <a:t>temperature = 273.15;           			% temperature in Kelvin</a:t>
            </a: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 = thermo('</a:t>
            </a:r>
            <a:r>
              <a:rPr lang="en-US" sz="1100" i="1" dirty="0" err="1">
                <a:latin typeface="Arial" charset="0"/>
                <a:cs typeface="Arial" charset="0"/>
              </a:rPr>
              <a:t>srk</a:t>
            </a:r>
            <a:r>
              <a:rPr lang="en-US" sz="1100" i="1" dirty="0">
                <a:latin typeface="Arial" charset="0"/>
                <a:cs typeface="Arial" charset="0"/>
              </a:rPr>
              <a:t>', temperature, pressure); 	% using the SRK-</a:t>
            </a:r>
            <a:r>
              <a:rPr lang="en-US" sz="1100" i="1" dirty="0" err="1">
                <a:latin typeface="Arial" charset="0"/>
                <a:cs typeface="Arial" charset="0"/>
              </a:rPr>
              <a:t>EoS</a:t>
            </a:r>
            <a:endParaRPr lang="en-US" sz="1100" i="1" dirty="0">
              <a:latin typeface="Arial" charset="0"/>
              <a:cs typeface="Arial" charset="0"/>
            </a:endParaRP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fluid_1.addComponent('methane', 1.0);       		% adding 1 mole/second of methane</a:t>
            </a:r>
          </a:p>
          <a:p>
            <a:pPr eaLnBrk="1" hangingPunct="1">
              <a:defRPr/>
            </a:pPr>
            <a:r>
              <a:rPr lang="en-US" sz="1100" i="1" dirty="0">
                <a:latin typeface="Arial" charset="0"/>
                <a:cs typeface="Arial" charset="0"/>
              </a:rPr>
              <a:t>fluid_1.addComponent('propane', 1.0);      	 	% adding 1 mole/second of propane</a:t>
            </a: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fluid_1.createDatabase(1);          		% reading new parameters from database</a:t>
            </a:r>
          </a:p>
          <a:p>
            <a:pPr eaLnBrk="1" hangingPunct="1">
              <a:defRPr/>
            </a:pPr>
            <a:r>
              <a:rPr lang="en-US" sz="1100" i="1" dirty="0">
                <a:latin typeface="Arial" charset="0"/>
                <a:cs typeface="Arial" charset="0"/>
              </a:rPr>
              <a:t>fluid_1.setMixingRule(2);           		% using classic mixing rule with </a:t>
            </a:r>
            <a:r>
              <a:rPr lang="en-US" sz="1100" i="1" dirty="0" err="1">
                <a:latin typeface="Arial" charset="0"/>
                <a:cs typeface="Arial" charset="0"/>
              </a:rPr>
              <a:t>kij</a:t>
            </a:r>
            <a:endParaRPr lang="en-US" sz="1100" i="1" dirty="0">
              <a:latin typeface="Arial" charset="0"/>
              <a:cs typeface="Arial" charset="0"/>
            </a:endParaRP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stream_1 = </a:t>
            </a:r>
            <a:r>
              <a:rPr lang="en-US" sz="1100" i="1" dirty="0" err="1">
                <a:latin typeface="Arial" charset="0"/>
                <a:cs typeface="Arial" charset="0"/>
              </a:rPr>
              <a:t>strream</a:t>
            </a:r>
            <a:r>
              <a:rPr lang="en-US" sz="1100" i="1" dirty="0">
                <a:latin typeface="Arial" charset="0"/>
                <a:cs typeface="Arial" charset="0"/>
              </a:rPr>
              <a:t>(fluid_1);			% defining a stream</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run();				% running the </a:t>
            </a:r>
            <a:r>
              <a:rPr lang="en-US" sz="1100" i="1" dirty="0" err="1">
                <a:latin typeface="Arial" charset="0"/>
                <a:cs typeface="Arial" charset="0"/>
              </a:rPr>
              <a:t>prossess</a:t>
            </a:r>
            <a:r>
              <a:rPr lang="en-US" sz="1100" i="1" dirty="0">
                <a:latin typeface="Arial" charset="0"/>
                <a:cs typeface="Arial" charset="0"/>
              </a:rPr>
              <a:t> simulation (flash stream)</a:t>
            </a:r>
          </a:p>
          <a:p>
            <a:pPr eaLnBrk="1" hangingPunct="1">
              <a:defRPr/>
            </a:pPr>
            <a:r>
              <a:rPr lang="en-US" sz="1100" i="1" dirty="0">
                <a:latin typeface="Arial" charset="0"/>
                <a:cs typeface="Arial" charset="0"/>
              </a:rPr>
              <a:t>stream_1.displayRsults();			% displaying </a:t>
            </a:r>
            <a:r>
              <a:rPr lang="en-US" sz="1100" i="1" dirty="0" err="1">
                <a:latin typeface="Arial" charset="0"/>
                <a:cs typeface="Arial" charset="0"/>
              </a:rPr>
              <a:t>reusults</a:t>
            </a:r>
            <a:r>
              <a:rPr lang="en-US" sz="1100" i="1" dirty="0">
                <a:latin typeface="Arial" charset="0"/>
                <a:cs typeface="Arial" charset="0"/>
              </a:rPr>
              <a:t> of stream</a:t>
            </a:r>
          </a:p>
          <a:p>
            <a:pPr eaLnBrk="1" hangingPunct="1">
              <a:defRPr/>
            </a:pPr>
            <a:r>
              <a:rPr lang="en-US" sz="1100" i="1" dirty="0">
                <a:latin typeface="Arial" charset="0"/>
                <a:cs typeface="Arial" charset="0"/>
              </a:rPr>
              <a:t>stream_1.getThermoSystem().</a:t>
            </a:r>
            <a:r>
              <a:rPr lang="en-US" sz="1100" i="1" dirty="0" err="1">
                <a:latin typeface="Arial" charset="0"/>
                <a:cs typeface="Arial" charset="0"/>
              </a:rPr>
              <a:t>getPhase</a:t>
            </a:r>
            <a:r>
              <a:rPr lang="en-US" sz="1100" i="1" dirty="0">
                <a:latin typeface="Arial" charset="0"/>
                <a:cs typeface="Arial" charset="0"/>
              </a:rPr>
              <a:t>(0).</a:t>
            </a:r>
            <a:r>
              <a:rPr lang="en-US" sz="1100" i="1" dirty="0" err="1">
                <a:latin typeface="Arial" charset="0"/>
                <a:cs typeface="Arial" charset="0"/>
              </a:rPr>
              <a:t>getZ</a:t>
            </a:r>
            <a:r>
              <a:rPr lang="en-US" sz="1100" i="1" dirty="0">
                <a:latin typeface="Arial" charset="0"/>
                <a:cs typeface="Arial" charset="0"/>
              </a:rPr>
              <a:t>()	% read compressibility of gas phase of the stream</a:t>
            </a:r>
          </a:p>
        </p:txBody>
      </p:sp>
    </p:spTree>
    <p:extLst>
      <p:ext uri="{BB962C8B-B14F-4D97-AF65-F5344CB8AC3E}">
        <p14:creationId xmlns:p14="http://schemas.microsoft.com/office/powerpoint/2010/main" val="201017386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a:extLst>
              <a:ext uri="{FF2B5EF4-FFF2-40B4-BE49-F238E27FC236}">
                <a16:creationId xmlns:a16="http://schemas.microsoft.com/office/drawing/2014/main" id="{01C5A148-AC8E-4F96-BD7D-930F1A44CC66}"/>
              </a:ext>
            </a:extLst>
          </p:cNvPr>
          <p:cNvSpPr>
            <a:spLocks noGrp="1" noChangeArrowheads="1"/>
          </p:cNvSpPr>
          <p:nvPr>
            <p:ph type="title"/>
          </p:nvPr>
        </p:nvSpPr>
        <p:spPr/>
        <p:txBody>
          <a:bodyPr/>
          <a:lstStyle/>
          <a:p>
            <a:r>
              <a:rPr lang="nb-NO" altLang="en-US"/>
              <a:t>Valves </a:t>
            </a:r>
            <a:endParaRPr lang="en-GB" altLang="en-US"/>
          </a:p>
        </p:txBody>
      </p:sp>
      <p:sp>
        <p:nvSpPr>
          <p:cNvPr id="77827" name="Content Placeholder 2">
            <a:extLst>
              <a:ext uri="{FF2B5EF4-FFF2-40B4-BE49-F238E27FC236}">
                <a16:creationId xmlns:a16="http://schemas.microsoft.com/office/drawing/2014/main" id="{871D7669-3BA3-4649-B187-EBA080FC5246}"/>
              </a:ext>
            </a:extLst>
          </p:cNvPr>
          <p:cNvSpPr>
            <a:spLocks noGrp="1" noChangeArrowheads="1"/>
          </p:cNvSpPr>
          <p:nvPr>
            <p:ph idx="1"/>
          </p:nvPr>
        </p:nvSpPr>
        <p:spPr>
          <a:xfrm>
            <a:off x="1793876" y="1249363"/>
            <a:ext cx="8640763" cy="4318000"/>
          </a:xfrm>
        </p:spPr>
        <p:txBody>
          <a:bodyPr/>
          <a:lstStyle/>
          <a:p>
            <a:r>
              <a:rPr lang="nb-NO" altLang="en-US"/>
              <a:t>A valve is made using the function:</a:t>
            </a:r>
            <a:br>
              <a:rPr lang="en-GB" altLang="en-US"/>
            </a:br>
            <a:r>
              <a:rPr lang="en-GB" altLang="en-US"/>
              <a:t>valve(inputStream, pressure out)     where pressure out is in bara</a:t>
            </a:r>
          </a:p>
          <a:p>
            <a:r>
              <a:rPr lang="nb-NO" altLang="en-US"/>
              <a:t>The outlet pressure can also be set by the function setOutletPressure(pressure)</a:t>
            </a:r>
          </a:p>
          <a:p>
            <a:r>
              <a:rPr lang="nb-NO" altLang="en-US"/>
              <a:t>Cv, valve opening, etc can also be specified for the valve</a:t>
            </a:r>
          </a:p>
          <a:p>
            <a:r>
              <a:rPr lang="nb-NO" altLang="en-US"/>
              <a:t>The outlet stream from a valve is obtained using the function</a:t>
            </a:r>
            <a:br>
              <a:rPr lang="nb-NO" altLang="en-US"/>
            </a:br>
            <a:r>
              <a:rPr lang="nb-NO" altLang="en-US"/>
              <a:t>valve.getOutStream()</a:t>
            </a:r>
          </a:p>
        </p:txBody>
      </p:sp>
      <p:sp>
        <p:nvSpPr>
          <p:cNvPr id="6" name="TextBox 5">
            <a:extLst>
              <a:ext uri="{FF2B5EF4-FFF2-40B4-BE49-F238E27FC236}">
                <a16:creationId xmlns:a16="http://schemas.microsoft.com/office/drawing/2014/main" id="{C849879E-1D25-45EF-A1C6-ED5C7BC44525}"/>
              </a:ext>
            </a:extLst>
          </p:cNvPr>
          <p:cNvSpPr txBox="1"/>
          <p:nvPr/>
        </p:nvSpPr>
        <p:spPr>
          <a:xfrm>
            <a:off x="1916114" y="3694113"/>
            <a:ext cx="6999287" cy="2800350"/>
          </a:xfrm>
          <a:prstGeom prst="rect">
            <a:avLst/>
          </a:prstGeom>
          <a:solidFill>
            <a:schemeClr val="accent6">
              <a:lumMod val="20000"/>
              <a:lumOff val="80000"/>
            </a:schemeClr>
          </a:solidFill>
          <a:ln>
            <a:solidFill>
              <a:schemeClr val="tx1"/>
            </a:solidFill>
          </a:ln>
        </p:spPr>
        <p:txBody>
          <a:bodyPr>
            <a:spAutoFit/>
          </a:bodyPr>
          <a:lstStyle/>
          <a:p>
            <a:pPr eaLnBrk="1" hangingPunct="1">
              <a:defRPr/>
            </a:pPr>
            <a:r>
              <a:rPr lang="it-IT" sz="1100" i="1" dirty="0">
                <a:latin typeface="Arial" charset="0"/>
                <a:cs typeface="Arial" charset="0"/>
              </a:rPr>
              <a:t>pressure = 10.0;            			% pressure in bara</a:t>
            </a:r>
          </a:p>
          <a:p>
            <a:pPr eaLnBrk="1" hangingPunct="1">
              <a:defRPr/>
            </a:pPr>
            <a:r>
              <a:rPr lang="it-IT" sz="1100" i="1" dirty="0">
                <a:latin typeface="Arial" charset="0"/>
                <a:cs typeface="Arial" charset="0"/>
              </a:rPr>
              <a:t>temperature = 273.15;           			% temperature in Kelvin</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fluid_1 = thermo('</a:t>
            </a:r>
            <a:r>
              <a:rPr lang="en-US" sz="1100" i="1" dirty="0" err="1">
                <a:latin typeface="Arial" charset="0"/>
                <a:cs typeface="Arial" charset="0"/>
              </a:rPr>
              <a:t>srk</a:t>
            </a:r>
            <a:r>
              <a:rPr lang="en-US" sz="1100" i="1" dirty="0">
                <a:latin typeface="Arial" charset="0"/>
                <a:cs typeface="Arial" charset="0"/>
              </a:rPr>
              <a:t>', temperature, pressure); 	% using the SRK-</a:t>
            </a:r>
            <a:r>
              <a:rPr lang="en-US" sz="1100" i="1" dirty="0" err="1">
                <a:latin typeface="Arial" charset="0"/>
                <a:cs typeface="Arial" charset="0"/>
              </a:rPr>
              <a:t>EoS</a:t>
            </a:r>
            <a:endParaRPr lang="en-US" sz="1100" i="1" dirty="0">
              <a:latin typeface="Arial" charset="0"/>
              <a:cs typeface="Arial" charset="0"/>
            </a:endParaRP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fluid_1.addComponent('methane', 1.0);       		% adding 1 mole/second of methane</a:t>
            </a:r>
          </a:p>
          <a:p>
            <a:pPr eaLnBrk="1" hangingPunct="1">
              <a:defRPr/>
            </a:pPr>
            <a:r>
              <a:rPr lang="en-US" sz="1100" i="1" dirty="0">
                <a:latin typeface="Arial" charset="0"/>
                <a:cs typeface="Arial" charset="0"/>
              </a:rPr>
              <a:t>fluid_1.addComponent('propane', 1.0);      	 	% adding 1 mole/second of propane</a:t>
            </a: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fluid_1.createDatabase(1);          		% reading new parameters from database</a:t>
            </a:r>
          </a:p>
          <a:p>
            <a:pPr eaLnBrk="1" hangingPunct="1">
              <a:defRPr/>
            </a:pPr>
            <a:r>
              <a:rPr lang="en-US" sz="1100" i="1" dirty="0">
                <a:latin typeface="Arial" charset="0"/>
                <a:cs typeface="Arial" charset="0"/>
              </a:rPr>
              <a:t>fluid_1.setMixingRule(2);           		% using classic mixing rule with </a:t>
            </a:r>
            <a:r>
              <a:rPr lang="en-US" sz="1100" i="1" dirty="0" err="1">
                <a:latin typeface="Arial" charset="0"/>
                <a:cs typeface="Arial" charset="0"/>
              </a:rPr>
              <a:t>kij</a:t>
            </a:r>
            <a:endParaRPr lang="en-US" sz="1100" i="1" dirty="0">
              <a:latin typeface="Arial" charset="0"/>
              <a:cs typeface="Arial" charset="0"/>
            </a:endParaRP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stream_1 = </a:t>
            </a:r>
            <a:r>
              <a:rPr lang="en-US" sz="1100" i="1" dirty="0" err="1">
                <a:latin typeface="Arial" charset="0"/>
                <a:cs typeface="Arial" charset="0"/>
              </a:rPr>
              <a:t>strream</a:t>
            </a:r>
            <a:r>
              <a:rPr lang="en-US" sz="1100" i="1" dirty="0">
                <a:latin typeface="Arial" charset="0"/>
                <a:cs typeface="Arial" charset="0"/>
              </a:rPr>
              <a:t>(fluid_1);			% defining a stream</a:t>
            </a:r>
          </a:p>
          <a:p>
            <a:pPr eaLnBrk="1" hangingPunct="1">
              <a:defRPr/>
            </a:pPr>
            <a:r>
              <a:rPr lang="en-US" sz="1100" i="1" dirty="0">
                <a:latin typeface="Arial" charset="0"/>
                <a:cs typeface="Arial" charset="0"/>
              </a:rPr>
              <a:t>valve_1 = valve(stream_1, 5.0);		% setting up a valve and setting 5 bar outlet </a:t>
            </a:r>
            <a:r>
              <a:rPr lang="en-US" sz="1100" i="1" dirty="0" err="1">
                <a:latin typeface="Arial" charset="0"/>
                <a:cs typeface="Arial" charset="0"/>
              </a:rPr>
              <a:t>pres</a:t>
            </a:r>
            <a:endParaRPr lang="en-US" sz="1100" i="1" dirty="0">
              <a:latin typeface="Arial" charset="0"/>
              <a:cs typeface="Arial" charset="0"/>
            </a:endParaRP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run();				% running the </a:t>
            </a:r>
            <a:r>
              <a:rPr lang="en-US" sz="1100" i="1" dirty="0" err="1">
                <a:latin typeface="Arial" charset="0"/>
                <a:cs typeface="Arial" charset="0"/>
              </a:rPr>
              <a:t>prossess</a:t>
            </a:r>
            <a:r>
              <a:rPr lang="en-US" sz="1100" i="1" dirty="0">
                <a:latin typeface="Arial" charset="0"/>
                <a:cs typeface="Arial" charset="0"/>
              </a:rPr>
              <a:t> simulation (flash stream)</a:t>
            </a:r>
          </a:p>
          <a:p>
            <a:pPr eaLnBrk="1" hangingPunct="1">
              <a:defRPr/>
            </a:pPr>
            <a:r>
              <a:rPr lang="en-US" sz="1100" i="1" dirty="0">
                <a:latin typeface="Arial" charset="0"/>
                <a:cs typeface="Arial" charset="0"/>
              </a:rPr>
              <a:t>valve_1.displayResult()			% displaying results from valve simulation</a:t>
            </a:r>
          </a:p>
        </p:txBody>
      </p:sp>
    </p:spTree>
    <p:extLst>
      <p:ext uri="{BB962C8B-B14F-4D97-AF65-F5344CB8AC3E}">
        <p14:creationId xmlns:p14="http://schemas.microsoft.com/office/powerpoint/2010/main" val="295678307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a:extLst>
              <a:ext uri="{FF2B5EF4-FFF2-40B4-BE49-F238E27FC236}">
                <a16:creationId xmlns:a16="http://schemas.microsoft.com/office/drawing/2014/main" id="{0EC5A637-3342-41FB-9313-15E023F74787}"/>
              </a:ext>
            </a:extLst>
          </p:cNvPr>
          <p:cNvSpPr>
            <a:spLocks noGrp="1" noChangeArrowheads="1"/>
          </p:cNvSpPr>
          <p:nvPr>
            <p:ph type="title"/>
          </p:nvPr>
        </p:nvSpPr>
        <p:spPr/>
        <p:txBody>
          <a:bodyPr/>
          <a:lstStyle/>
          <a:p>
            <a:pPr marL="342900" indent="-342900"/>
            <a:r>
              <a:rPr lang="en-US" altLang="en-US" sz="2800"/>
              <a:t>Separators and scrubbers</a:t>
            </a:r>
            <a:endParaRPr lang="en-GB" altLang="en-US" sz="11500"/>
          </a:p>
        </p:txBody>
      </p:sp>
      <p:sp>
        <p:nvSpPr>
          <p:cNvPr id="78851" name="Content Placeholder 2">
            <a:extLst>
              <a:ext uri="{FF2B5EF4-FFF2-40B4-BE49-F238E27FC236}">
                <a16:creationId xmlns:a16="http://schemas.microsoft.com/office/drawing/2014/main" id="{0A6D1D70-8AF3-4493-A04C-58A35F90738F}"/>
              </a:ext>
            </a:extLst>
          </p:cNvPr>
          <p:cNvSpPr>
            <a:spLocks noGrp="1" noChangeArrowheads="1"/>
          </p:cNvSpPr>
          <p:nvPr>
            <p:ph idx="1"/>
          </p:nvPr>
        </p:nvSpPr>
        <p:spPr/>
        <p:txBody>
          <a:bodyPr/>
          <a:lstStyle/>
          <a:p>
            <a:r>
              <a:rPr lang="nb-NO" altLang="en-US"/>
              <a:t>Separators are defined using the function separator(streamName)</a:t>
            </a:r>
          </a:p>
          <a:p>
            <a:r>
              <a:rPr lang="nb-NO" altLang="en-US"/>
              <a:t>A gas scrubber is defined using the function gasscrubber(streamName)</a:t>
            </a:r>
          </a:p>
          <a:p>
            <a:r>
              <a:rPr lang="nb-NO" altLang="en-US"/>
              <a:t>The separation efficiency can be spesified using the function:</a:t>
            </a:r>
            <a:br>
              <a:rPr lang="nb-NO" altLang="en-US"/>
            </a:br>
            <a:r>
              <a:rPr lang="nb-NO" altLang="en-US"/>
              <a:t>setEfficiency()</a:t>
            </a:r>
          </a:p>
          <a:p>
            <a:r>
              <a:rPr lang="nb-NO" altLang="en-US"/>
              <a:t>Dimension and internals of spearators and scrubbers can also be spesified</a:t>
            </a:r>
            <a:endParaRPr lang="en-GB" altLang="en-US"/>
          </a:p>
        </p:txBody>
      </p:sp>
      <p:sp>
        <p:nvSpPr>
          <p:cNvPr id="6" name="TextBox 5">
            <a:extLst>
              <a:ext uri="{FF2B5EF4-FFF2-40B4-BE49-F238E27FC236}">
                <a16:creationId xmlns:a16="http://schemas.microsoft.com/office/drawing/2014/main" id="{F4581758-F306-4EBE-9860-8271360AA22E}"/>
              </a:ext>
            </a:extLst>
          </p:cNvPr>
          <p:cNvSpPr txBox="1"/>
          <p:nvPr/>
        </p:nvSpPr>
        <p:spPr>
          <a:xfrm>
            <a:off x="1916114" y="3608389"/>
            <a:ext cx="6999287" cy="3140075"/>
          </a:xfrm>
          <a:prstGeom prst="rect">
            <a:avLst/>
          </a:prstGeom>
          <a:solidFill>
            <a:schemeClr val="accent6">
              <a:lumMod val="20000"/>
              <a:lumOff val="80000"/>
            </a:schemeClr>
          </a:solidFill>
          <a:ln>
            <a:solidFill>
              <a:schemeClr val="tx1"/>
            </a:solidFill>
          </a:ln>
        </p:spPr>
        <p:txBody>
          <a:bodyPr>
            <a:spAutoFit/>
          </a:bodyPr>
          <a:lstStyle/>
          <a:p>
            <a:pPr eaLnBrk="1" hangingPunct="1">
              <a:defRPr/>
            </a:pPr>
            <a:r>
              <a:rPr lang="it-IT" sz="1100" i="1" dirty="0">
                <a:latin typeface="Arial" charset="0"/>
                <a:cs typeface="Arial" charset="0"/>
              </a:rPr>
              <a:t>pressure = 10.0;            			% pressure in bara</a:t>
            </a:r>
          </a:p>
          <a:p>
            <a:pPr eaLnBrk="1" hangingPunct="1">
              <a:defRPr/>
            </a:pPr>
            <a:r>
              <a:rPr lang="it-IT" sz="1100" i="1" dirty="0">
                <a:latin typeface="Arial" charset="0"/>
                <a:cs typeface="Arial" charset="0"/>
              </a:rPr>
              <a:t>temperature = 273.15;           			% temperature in Kelvin</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fluid_1 = thermo('</a:t>
            </a:r>
            <a:r>
              <a:rPr lang="en-US" sz="1100" i="1" dirty="0" err="1">
                <a:latin typeface="Arial" charset="0"/>
                <a:cs typeface="Arial" charset="0"/>
              </a:rPr>
              <a:t>srk</a:t>
            </a:r>
            <a:r>
              <a:rPr lang="en-US" sz="1100" i="1" dirty="0">
                <a:latin typeface="Arial" charset="0"/>
                <a:cs typeface="Arial" charset="0"/>
              </a:rPr>
              <a:t>', temperature, pressure); 	% using the SRK-</a:t>
            </a:r>
            <a:r>
              <a:rPr lang="en-US" sz="1100" i="1" dirty="0" err="1">
                <a:latin typeface="Arial" charset="0"/>
                <a:cs typeface="Arial" charset="0"/>
              </a:rPr>
              <a:t>EoS</a:t>
            </a:r>
            <a:endParaRPr lang="en-US" sz="1100" i="1" dirty="0">
              <a:latin typeface="Arial" charset="0"/>
              <a:cs typeface="Arial" charset="0"/>
            </a:endParaRP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fluid_1.addComponent('methane', 1.0);       		% adding 1 mole/second of methane</a:t>
            </a:r>
          </a:p>
          <a:p>
            <a:pPr eaLnBrk="1" hangingPunct="1">
              <a:defRPr/>
            </a:pPr>
            <a:r>
              <a:rPr lang="en-US" sz="1100" i="1" dirty="0">
                <a:latin typeface="Arial" charset="0"/>
                <a:cs typeface="Arial" charset="0"/>
              </a:rPr>
              <a:t>fluid_1.addComponent(n-heptane', 1.0);      	 	% adding 1 mole/second of propane</a:t>
            </a: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fluid_1.createDatabase(1);          		% reading new parameters from database</a:t>
            </a:r>
          </a:p>
          <a:p>
            <a:pPr eaLnBrk="1" hangingPunct="1">
              <a:defRPr/>
            </a:pPr>
            <a:r>
              <a:rPr lang="en-US" sz="1100" i="1" dirty="0">
                <a:latin typeface="Arial" charset="0"/>
                <a:cs typeface="Arial" charset="0"/>
              </a:rPr>
              <a:t>fluid_1.setMixingRule(2);           		% using classic mixing rule with </a:t>
            </a:r>
            <a:r>
              <a:rPr lang="en-US" sz="1100" i="1" dirty="0" err="1">
                <a:latin typeface="Arial" charset="0"/>
                <a:cs typeface="Arial" charset="0"/>
              </a:rPr>
              <a:t>kij</a:t>
            </a:r>
            <a:endParaRPr lang="en-US" sz="1100" i="1" dirty="0">
              <a:latin typeface="Arial" charset="0"/>
              <a:cs typeface="Arial" charset="0"/>
            </a:endParaRP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stream_1 = stream(fluid_1);			% defining a stream</a:t>
            </a:r>
          </a:p>
          <a:p>
            <a:pPr eaLnBrk="1" hangingPunct="1">
              <a:defRPr/>
            </a:pPr>
            <a:r>
              <a:rPr lang="en-US" sz="1100" i="1" dirty="0">
                <a:latin typeface="Arial" charset="0"/>
                <a:cs typeface="Arial" charset="0"/>
              </a:rPr>
              <a:t>valve_1 = valve(stream_1, 5.0);		% setting up a valve and setting 5 bar outlet </a:t>
            </a:r>
            <a:r>
              <a:rPr lang="en-US" sz="1100" i="1" dirty="0" err="1">
                <a:latin typeface="Arial" charset="0"/>
                <a:cs typeface="Arial" charset="0"/>
              </a:rPr>
              <a:t>pres</a:t>
            </a:r>
            <a:endParaRPr lang="en-US" sz="1100" i="1" dirty="0">
              <a:latin typeface="Arial" charset="0"/>
              <a:cs typeface="Arial" charset="0"/>
            </a:endParaRPr>
          </a:p>
          <a:p>
            <a:pPr eaLnBrk="1" hangingPunct="1">
              <a:defRPr/>
            </a:pPr>
            <a:r>
              <a:rPr lang="en-US" sz="1100" i="1" dirty="0">
                <a:latin typeface="Arial" charset="0"/>
                <a:cs typeface="Arial" charset="0"/>
              </a:rPr>
              <a:t>separator_1 = separator(valve_1.getOutStream())	% defining a separator</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run();				% running the </a:t>
            </a:r>
            <a:r>
              <a:rPr lang="en-US" sz="1100" i="1" dirty="0" err="1">
                <a:latin typeface="Arial" charset="0"/>
                <a:cs typeface="Arial" charset="0"/>
              </a:rPr>
              <a:t>prossess</a:t>
            </a:r>
            <a:r>
              <a:rPr lang="en-US" sz="1100" i="1" dirty="0">
                <a:latin typeface="Arial" charset="0"/>
                <a:cs typeface="Arial" charset="0"/>
              </a:rPr>
              <a:t> simulation (flash stream)</a:t>
            </a:r>
          </a:p>
          <a:p>
            <a:pPr eaLnBrk="1" hangingPunct="1">
              <a:defRPr/>
            </a:pPr>
            <a:r>
              <a:rPr lang="en-US" sz="1100" i="1" dirty="0">
                <a:latin typeface="Arial" charset="0"/>
                <a:cs typeface="Arial" charset="0"/>
              </a:rPr>
              <a:t>separator_1.getGasOutStream().</a:t>
            </a:r>
            <a:r>
              <a:rPr lang="en-US" sz="1100" i="1" dirty="0" err="1">
                <a:latin typeface="Arial" charset="0"/>
                <a:cs typeface="Arial" charset="0"/>
              </a:rPr>
              <a:t>displayResults</a:t>
            </a:r>
            <a:r>
              <a:rPr lang="en-US" sz="1100" i="1" dirty="0">
                <a:latin typeface="Arial" charset="0"/>
                <a:cs typeface="Arial" charset="0"/>
              </a:rPr>
              <a:t>()	% displaying the gas from the separator</a:t>
            </a:r>
          </a:p>
          <a:p>
            <a:pPr eaLnBrk="1" hangingPunct="1">
              <a:defRPr/>
            </a:pPr>
            <a:endParaRPr lang="en-US" sz="1100" i="1" dirty="0">
              <a:latin typeface="Arial" charset="0"/>
              <a:cs typeface="Arial" charset="0"/>
            </a:endParaRPr>
          </a:p>
        </p:txBody>
      </p:sp>
    </p:spTree>
    <p:extLst>
      <p:ext uri="{BB962C8B-B14F-4D97-AF65-F5344CB8AC3E}">
        <p14:creationId xmlns:p14="http://schemas.microsoft.com/office/powerpoint/2010/main" val="223656299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a:extLst>
              <a:ext uri="{FF2B5EF4-FFF2-40B4-BE49-F238E27FC236}">
                <a16:creationId xmlns:a16="http://schemas.microsoft.com/office/drawing/2014/main" id="{65D869AB-C418-4F90-8E0A-FDEC206B386C}"/>
              </a:ext>
            </a:extLst>
          </p:cNvPr>
          <p:cNvSpPr>
            <a:spLocks noGrp="1" noChangeArrowheads="1"/>
          </p:cNvSpPr>
          <p:nvPr>
            <p:ph type="title"/>
          </p:nvPr>
        </p:nvSpPr>
        <p:spPr/>
        <p:txBody>
          <a:bodyPr/>
          <a:lstStyle/>
          <a:p>
            <a:pPr marL="342900" indent="-342900"/>
            <a:r>
              <a:rPr lang="en-US" altLang="en-US" sz="2800"/>
              <a:t>Compressors and pumps</a:t>
            </a:r>
            <a:endParaRPr lang="en-GB" altLang="en-US" sz="11500"/>
          </a:p>
        </p:txBody>
      </p:sp>
      <p:sp>
        <p:nvSpPr>
          <p:cNvPr id="79875" name="Content Placeholder 2">
            <a:extLst>
              <a:ext uri="{FF2B5EF4-FFF2-40B4-BE49-F238E27FC236}">
                <a16:creationId xmlns:a16="http://schemas.microsoft.com/office/drawing/2014/main" id="{CA35709D-E074-48C9-9C8A-52327AAA90BB}"/>
              </a:ext>
            </a:extLst>
          </p:cNvPr>
          <p:cNvSpPr>
            <a:spLocks noGrp="1" noChangeArrowheads="1"/>
          </p:cNvSpPr>
          <p:nvPr>
            <p:ph idx="1"/>
          </p:nvPr>
        </p:nvSpPr>
        <p:spPr>
          <a:xfrm>
            <a:off x="1758951" y="1214438"/>
            <a:ext cx="8640763" cy="4318000"/>
          </a:xfrm>
        </p:spPr>
        <p:txBody>
          <a:bodyPr/>
          <a:lstStyle/>
          <a:p>
            <a:r>
              <a:rPr lang="nb-NO" altLang="en-US"/>
              <a:t>A compressor is defined using the function:</a:t>
            </a:r>
            <a:br>
              <a:rPr lang="nb-NO" altLang="en-US"/>
            </a:br>
            <a:r>
              <a:rPr lang="nb-NO" altLang="en-US"/>
              <a:t>compressor(streamName, outPressure)</a:t>
            </a:r>
          </a:p>
          <a:p>
            <a:r>
              <a:rPr lang="nb-NO" altLang="en-US"/>
              <a:t>A pump is made using the function pump(streamName)</a:t>
            </a:r>
          </a:p>
          <a:p>
            <a:r>
              <a:rPr lang="nb-NO" altLang="en-US"/>
              <a:t>The outlet pressure is set by setOutPressure(pressure)</a:t>
            </a:r>
          </a:p>
          <a:p>
            <a:r>
              <a:rPr lang="nb-NO" altLang="en-US"/>
              <a:t>The efficiency is set by the function:</a:t>
            </a:r>
            <a:br>
              <a:rPr lang="nb-NO" altLang="en-US"/>
            </a:br>
            <a:r>
              <a:rPr lang="nb-NO" altLang="en-US"/>
              <a:t>setEfficiency(efficiency)</a:t>
            </a:r>
          </a:p>
          <a:p>
            <a:r>
              <a:rPr lang="nb-NO" altLang="en-US"/>
              <a:t>The calculation type can be set to adiabatic, polytropic.</a:t>
            </a:r>
            <a:endParaRPr lang="en-GB" altLang="en-US"/>
          </a:p>
        </p:txBody>
      </p:sp>
      <p:sp>
        <p:nvSpPr>
          <p:cNvPr id="6" name="TextBox 5">
            <a:extLst>
              <a:ext uri="{FF2B5EF4-FFF2-40B4-BE49-F238E27FC236}">
                <a16:creationId xmlns:a16="http://schemas.microsoft.com/office/drawing/2014/main" id="{35C2B1D3-A27E-412D-87FF-F193E46474DA}"/>
              </a:ext>
            </a:extLst>
          </p:cNvPr>
          <p:cNvSpPr txBox="1"/>
          <p:nvPr/>
        </p:nvSpPr>
        <p:spPr>
          <a:xfrm>
            <a:off x="1839914" y="4129089"/>
            <a:ext cx="6999287" cy="1616075"/>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stream_1 = stream(fluid_1);			% defining a stream</a:t>
            </a:r>
          </a:p>
          <a:p>
            <a:pPr eaLnBrk="1" hangingPunct="1">
              <a:defRPr/>
            </a:pPr>
            <a:r>
              <a:rPr lang="en-US" sz="1100" i="1" dirty="0">
                <a:latin typeface="Arial" charset="0"/>
                <a:cs typeface="Arial" charset="0"/>
              </a:rPr>
              <a:t>valve_1 = valve(stream_1, 5.0);		% setting up a valve and setting 5 bar outlet </a:t>
            </a:r>
            <a:r>
              <a:rPr lang="en-US" sz="1100" i="1" dirty="0" err="1">
                <a:latin typeface="Arial" charset="0"/>
                <a:cs typeface="Arial" charset="0"/>
              </a:rPr>
              <a:t>pres</a:t>
            </a:r>
            <a:endParaRPr lang="en-US" sz="1100" i="1" dirty="0">
              <a:latin typeface="Arial" charset="0"/>
              <a:cs typeface="Arial" charset="0"/>
            </a:endParaRPr>
          </a:p>
          <a:p>
            <a:pPr eaLnBrk="1" hangingPunct="1">
              <a:defRPr/>
            </a:pPr>
            <a:r>
              <a:rPr lang="en-US" sz="1100" i="1" dirty="0">
                <a:latin typeface="Arial" charset="0"/>
                <a:cs typeface="Arial" charset="0"/>
              </a:rPr>
              <a:t>separator_1 = separator(valve_1.getOutStream())	% defining a separator</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gasCompressor_1 = compressor(separator_1.getGasOutStream(), 10.0); % setting up a gas compressor</a:t>
            </a:r>
          </a:p>
          <a:p>
            <a:pPr eaLnBrk="1" hangingPunct="1">
              <a:defRPr/>
            </a:pPr>
            <a:r>
              <a:rPr lang="en-US" sz="1100" i="1" dirty="0">
                <a:latin typeface="Arial" charset="0"/>
                <a:cs typeface="Arial" charset="0"/>
              </a:rPr>
              <a:t>oilPump_1 = pump(</a:t>
            </a:r>
            <a:r>
              <a:rPr lang="en-US" sz="1100" i="1" dirty="0" err="1">
                <a:latin typeface="Arial" charset="0"/>
                <a:cs typeface="Arial" charset="0"/>
              </a:rPr>
              <a:t>separator.getOilOutStream</a:t>
            </a:r>
            <a:r>
              <a:rPr lang="en-US" sz="1100" i="1" dirty="0">
                <a:latin typeface="Arial" charset="0"/>
                <a:cs typeface="Arial" charset="0"/>
              </a:rPr>
              <a:t>());		% defining a pump</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run();				% running the </a:t>
            </a:r>
            <a:r>
              <a:rPr lang="en-US" sz="1100" i="1" dirty="0" err="1">
                <a:latin typeface="Arial" charset="0"/>
                <a:cs typeface="Arial" charset="0"/>
              </a:rPr>
              <a:t>prossess</a:t>
            </a:r>
            <a:r>
              <a:rPr lang="en-US" sz="1100" i="1" dirty="0">
                <a:latin typeface="Arial" charset="0"/>
                <a:cs typeface="Arial" charset="0"/>
              </a:rPr>
              <a:t> simulation (flash stream)</a:t>
            </a:r>
          </a:p>
        </p:txBody>
      </p:sp>
    </p:spTree>
    <p:extLst>
      <p:ext uri="{BB962C8B-B14F-4D97-AF65-F5344CB8AC3E}">
        <p14:creationId xmlns:p14="http://schemas.microsoft.com/office/powerpoint/2010/main" val="6293515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a:extLst>
              <a:ext uri="{FF2B5EF4-FFF2-40B4-BE49-F238E27FC236}">
                <a16:creationId xmlns:a16="http://schemas.microsoft.com/office/drawing/2014/main" id="{99333850-647C-4789-8A9B-F5010B42792E}"/>
              </a:ext>
            </a:extLst>
          </p:cNvPr>
          <p:cNvSpPr>
            <a:spLocks noGrp="1" noChangeArrowheads="1"/>
          </p:cNvSpPr>
          <p:nvPr>
            <p:ph type="title"/>
          </p:nvPr>
        </p:nvSpPr>
        <p:spPr/>
        <p:txBody>
          <a:bodyPr/>
          <a:lstStyle/>
          <a:p>
            <a:r>
              <a:rPr lang="nb-NO" altLang="en-US"/>
              <a:t>Heat exchangers, heater and coolers</a:t>
            </a:r>
            <a:endParaRPr lang="en-GB" altLang="en-US"/>
          </a:p>
        </p:txBody>
      </p:sp>
      <p:sp>
        <p:nvSpPr>
          <p:cNvPr id="80899" name="Content Placeholder 2">
            <a:extLst>
              <a:ext uri="{FF2B5EF4-FFF2-40B4-BE49-F238E27FC236}">
                <a16:creationId xmlns:a16="http://schemas.microsoft.com/office/drawing/2014/main" id="{ACF61295-59C5-4FD7-B55C-6970A82CC984}"/>
              </a:ext>
            </a:extLst>
          </p:cNvPr>
          <p:cNvSpPr>
            <a:spLocks noGrp="1" noChangeArrowheads="1"/>
          </p:cNvSpPr>
          <p:nvPr>
            <p:ph idx="1"/>
          </p:nvPr>
        </p:nvSpPr>
        <p:spPr/>
        <p:txBody>
          <a:bodyPr/>
          <a:lstStyle/>
          <a:p>
            <a:r>
              <a:rPr lang="nb-NO" altLang="en-US"/>
              <a:t>A heater is defined using the function heater(streamName, outTemperature)</a:t>
            </a:r>
          </a:p>
          <a:p>
            <a:r>
              <a:rPr lang="nb-NO" altLang="en-US"/>
              <a:t>The duty can be read usng the function getDuty()   -the reported duty will be in Watt</a:t>
            </a:r>
          </a:p>
          <a:p>
            <a:r>
              <a:rPr lang="nb-NO" altLang="en-US"/>
              <a:t>Alternatively the duty can be specified – and the outlet temperature calculated</a:t>
            </a:r>
          </a:p>
          <a:p>
            <a:r>
              <a:rPr lang="nb-NO" altLang="en-US"/>
              <a:t>A cooler is made in the same way as a heater</a:t>
            </a:r>
          </a:p>
          <a:p>
            <a:r>
              <a:rPr lang="nb-NO" altLang="en-US"/>
              <a:t>A heatexchanger can be defined using the function heatexchanger(stream 1, stream 2), and specifying U*A values</a:t>
            </a:r>
            <a:endParaRPr lang="en-GB" altLang="en-US"/>
          </a:p>
        </p:txBody>
      </p:sp>
      <p:sp>
        <p:nvSpPr>
          <p:cNvPr id="6" name="TextBox 5">
            <a:extLst>
              <a:ext uri="{FF2B5EF4-FFF2-40B4-BE49-F238E27FC236}">
                <a16:creationId xmlns:a16="http://schemas.microsoft.com/office/drawing/2014/main" id="{C6A2B4B8-50FA-494D-8171-555E677EBAFC}"/>
              </a:ext>
            </a:extLst>
          </p:cNvPr>
          <p:cNvSpPr txBox="1"/>
          <p:nvPr/>
        </p:nvSpPr>
        <p:spPr>
          <a:xfrm>
            <a:off x="1839914" y="4129088"/>
            <a:ext cx="6999287" cy="2292350"/>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stream_1 = stream(fluid_1);			% defining a stream</a:t>
            </a:r>
          </a:p>
          <a:p>
            <a:pPr eaLnBrk="1" hangingPunct="1">
              <a:defRPr/>
            </a:pPr>
            <a:r>
              <a:rPr lang="en-US" sz="1100" i="1" dirty="0">
                <a:latin typeface="Arial" charset="0"/>
                <a:cs typeface="Arial" charset="0"/>
              </a:rPr>
              <a:t>valve_1 = valve(stream_1, 5.0);		% setting up a valve and setting 5 bar outlet </a:t>
            </a:r>
            <a:r>
              <a:rPr lang="en-US" sz="1100" i="1" dirty="0" err="1">
                <a:latin typeface="Arial" charset="0"/>
                <a:cs typeface="Arial" charset="0"/>
              </a:rPr>
              <a:t>pres</a:t>
            </a:r>
            <a:endParaRPr lang="en-US" sz="1100" i="1" dirty="0">
              <a:latin typeface="Arial" charset="0"/>
              <a:cs typeface="Arial" charset="0"/>
            </a:endParaRPr>
          </a:p>
          <a:p>
            <a:pPr eaLnBrk="1" hangingPunct="1">
              <a:defRPr/>
            </a:pPr>
            <a:r>
              <a:rPr lang="en-US" sz="1100" i="1" dirty="0">
                <a:latin typeface="Arial" charset="0"/>
                <a:cs typeface="Arial" charset="0"/>
              </a:rPr>
              <a:t>separator_1 = separator(valve_1.getOutStream())	% defining a separator</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gasCompressor_1 = compressor(separator_1.getGasOutStream(), 10.0); % setting up a gas compressor</a:t>
            </a:r>
          </a:p>
          <a:p>
            <a:pPr eaLnBrk="1" hangingPunct="1">
              <a:defRPr/>
            </a:pPr>
            <a:r>
              <a:rPr lang="en-US" sz="1100" i="1" dirty="0">
                <a:latin typeface="Arial" charset="0"/>
                <a:cs typeface="Arial" charset="0"/>
              </a:rPr>
              <a:t>oilPump_1 = pump(</a:t>
            </a:r>
            <a:r>
              <a:rPr lang="en-US" sz="1100" i="1" dirty="0" err="1">
                <a:latin typeface="Arial" charset="0"/>
                <a:cs typeface="Arial" charset="0"/>
              </a:rPr>
              <a:t>separator.getOilOutStream</a:t>
            </a:r>
            <a:r>
              <a:rPr lang="en-US" sz="1100" i="1" dirty="0">
                <a:latin typeface="Arial" charset="0"/>
                <a:cs typeface="Arial" charset="0"/>
              </a:rPr>
              <a:t>());		% defining a pump</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gasHeater_1 = heater(gasCompressor_1.getOutStream(), 100.0);	% setting up a heater</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run();				% running the process simulation (flash stream)</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gasHeater_1.getDuty();			% reading duty of heater</a:t>
            </a:r>
          </a:p>
        </p:txBody>
      </p:sp>
    </p:spTree>
    <p:extLst>
      <p:ext uri="{BB962C8B-B14F-4D97-AF65-F5344CB8AC3E}">
        <p14:creationId xmlns:p14="http://schemas.microsoft.com/office/powerpoint/2010/main" val="1507868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F883012D-DA71-4D56-9D6E-886DF5A89B6E}"/>
              </a:ext>
            </a:extLst>
          </p:cNvPr>
          <p:cNvSpPr>
            <a:spLocks noGrp="1" noChangeArrowheads="1"/>
          </p:cNvSpPr>
          <p:nvPr>
            <p:ph type="title"/>
          </p:nvPr>
        </p:nvSpPr>
        <p:spPr>
          <a:xfrm>
            <a:off x="1741488" y="133351"/>
            <a:ext cx="8640762" cy="720725"/>
          </a:xfrm>
        </p:spPr>
        <p:txBody>
          <a:bodyPr/>
          <a:lstStyle/>
          <a:p>
            <a:r>
              <a:rPr lang="en-US" altLang="en-US" dirty="0"/>
              <a:t>…and add components</a:t>
            </a:r>
          </a:p>
        </p:txBody>
      </p:sp>
      <p:sp>
        <p:nvSpPr>
          <p:cNvPr id="25605" name="Content Placeholder 2">
            <a:extLst>
              <a:ext uri="{FF2B5EF4-FFF2-40B4-BE49-F238E27FC236}">
                <a16:creationId xmlns:a16="http://schemas.microsoft.com/office/drawing/2014/main" id="{3A66D22C-A313-4A4F-A97F-CBDB6032643D}"/>
              </a:ext>
            </a:extLst>
          </p:cNvPr>
          <p:cNvSpPr>
            <a:spLocks noGrp="1" noChangeArrowheads="1"/>
          </p:cNvSpPr>
          <p:nvPr>
            <p:ph idx="1"/>
          </p:nvPr>
        </p:nvSpPr>
        <p:spPr>
          <a:xfrm>
            <a:off x="1814512" y="935039"/>
            <a:ext cx="10288587" cy="973137"/>
          </a:xfrm>
        </p:spPr>
        <p:txBody>
          <a:bodyPr/>
          <a:lstStyle/>
          <a:p>
            <a:r>
              <a:rPr lang="en-US" altLang="en-US" sz="1400" dirty="0"/>
              <a:t>Valid components names can be obtained from the </a:t>
            </a:r>
            <a:r>
              <a:rPr lang="en-US" altLang="en-US" sz="1400" dirty="0" err="1"/>
              <a:t>matlab</a:t>
            </a:r>
            <a:r>
              <a:rPr lang="en-US" altLang="en-US" sz="1400" dirty="0"/>
              <a:t> function -  </a:t>
            </a:r>
            <a:r>
              <a:rPr lang="en-GB" sz="1400" dirty="0" err="1"/>
              <a:t>componentNames</a:t>
            </a:r>
            <a:endParaRPr lang="en-US" altLang="en-US" sz="1400" dirty="0"/>
          </a:p>
          <a:p>
            <a:pPr eaLnBrk="1" hangingPunct="1"/>
            <a:r>
              <a:rPr lang="en-US" altLang="en-US" sz="1400" dirty="0"/>
              <a:t>Components are added to the fluid_1 object using the method</a:t>
            </a:r>
          </a:p>
          <a:p>
            <a:pPr lvl="1" eaLnBrk="1" hangingPunct="1"/>
            <a:r>
              <a:rPr lang="en-US" altLang="en-US" sz="1400" dirty="0" err="1"/>
              <a:t>addComponent</a:t>
            </a:r>
            <a:r>
              <a:rPr lang="en-US" altLang="en-US" sz="1400" dirty="0"/>
              <a:t>(component name, mole numbers)</a:t>
            </a:r>
          </a:p>
          <a:p>
            <a:pPr lvl="1" eaLnBrk="1" hangingPunct="1"/>
            <a:r>
              <a:rPr lang="en-US" altLang="en-US" sz="1400" dirty="0"/>
              <a:t>Where valid component names are given in the table below, and mole numbers has unit mole/second</a:t>
            </a:r>
          </a:p>
        </p:txBody>
      </p:sp>
      <p:sp>
        <p:nvSpPr>
          <p:cNvPr id="7" name="TextBox 6">
            <a:extLst>
              <a:ext uri="{FF2B5EF4-FFF2-40B4-BE49-F238E27FC236}">
                <a16:creationId xmlns:a16="http://schemas.microsoft.com/office/drawing/2014/main" id="{046AC999-4600-46D9-AD60-E4A0915ED9EA}"/>
              </a:ext>
            </a:extLst>
          </p:cNvPr>
          <p:cNvSpPr txBox="1"/>
          <p:nvPr/>
        </p:nvSpPr>
        <p:spPr>
          <a:xfrm>
            <a:off x="2087563" y="2128045"/>
            <a:ext cx="7948612" cy="600075"/>
          </a:xfrm>
          <a:prstGeom prst="rect">
            <a:avLst/>
          </a:prstGeom>
          <a:solidFill>
            <a:schemeClr val="accent6">
              <a:lumMod val="20000"/>
              <a:lumOff val="80000"/>
            </a:schemeClr>
          </a:solidFill>
          <a:ln>
            <a:solidFill>
              <a:schemeClr val="tx1"/>
            </a:solidFill>
          </a:ln>
        </p:spPr>
        <p:txBody>
          <a:bodyPr>
            <a:spAutoFit/>
          </a:bodyPr>
          <a:lstStyle/>
          <a:p>
            <a:pPr marL="46037">
              <a:defRPr/>
            </a:pPr>
            <a:endParaRPr lang="en-US" sz="1100" i="1" dirty="0">
              <a:latin typeface="Arial" charset="0"/>
              <a:cs typeface="Arial" charset="0"/>
            </a:endParaRPr>
          </a:p>
          <a:p>
            <a:pPr eaLnBrk="1" hangingPunct="1">
              <a:defRPr/>
            </a:pPr>
            <a:r>
              <a:rPr lang="en-US" sz="1100" i="1" dirty="0">
                <a:latin typeface="Arial" charset="0"/>
                <a:cs typeface="Arial" charset="0"/>
              </a:rPr>
              <a:t>fluid_1.addComponent('methane', 1.0);       		% adding 1 mole/second of methane</a:t>
            </a:r>
          </a:p>
          <a:p>
            <a:pPr eaLnBrk="1" hangingPunct="1">
              <a:defRPr/>
            </a:pPr>
            <a:r>
              <a:rPr lang="en-US" sz="1100" i="1" dirty="0">
                <a:latin typeface="Arial" charset="0"/>
                <a:cs typeface="Arial" charset="0"/>
              </a:rPr>
              <a:t>fluid_1.addComponent('propane', 1.0);      	 	% adding 1 mole/second of propane</a:t>
            </a:r>
          </a:p>
        </p:txBody>
      </p:sp>
      <p:sp>
        <p:nvSpPr>
          <p:cNvPr id="25607" name="Content Placeholder 2">
            <a:extLst>
              <a:ext uri="{FF2B5EF4-FFF2-40B4-BE49-F238E27FC236}">
                <a16:creationId xmlns:a16="http://schemas.microsoft.com/office/drawing/2014/main" id="{862EEEF5-4DA0-4E17-B5E6-21BE7821B038}"/>
              </a:ext>
            </a:extLst>
          </p:cNvPr>
          <p:cNvSpPr txBox="1">
            <a:spLocks/>
          </p:cNvSpPr>
          <p:nvPr/>
        </p:nvSpPr>
        <p:spPr bwMode="auto">
          <a:xfrm>
            <a:off x="1741488" y="2947989"/>
            <a:ext cx="1833562" cy="53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marL="182563" indent="-182563">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1pPr>
            <a:lvl2pPr marL="742950" indent="-28575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2pPr>
            <a:lvl3pPr marL="11430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3pPr>
            <a:lvl4pPr marL="16002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4pPr>
            <a:lvl5pPr marL="2057400" indent="-228600">
              <a:lnSpc>
                <a:spcPct val="110000"/>
              </a:lnSpc>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5pPr>
            <a:lvl6pPr marL="25146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6pPr>
            <a:lvl7pPr marL="29718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7pPr>
            <a:lvl8pPr marL="34290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8pPr>
            <a:lvl9pPr marL="3886200" indent="-228600" eaLnBrk="0" fontAlgn="base" hangingPunct="0">
              <a:lnSpc>
                <a:spcPct val="110000"/>
              </a:lnSpc>
              <a:spcBef>
                <a:spcPct val="0"/>
              </a:spcBef>
              <a:spcAft>
                <a:spcPct val="40000"/>
              </a:spcAft>
              <a:buClr>
                <a:schemeClr val="tx2"/>
              </a:buClr>
              <a:buFont typeface="Arial" panose="020B0604020202020204" pitchFamily="34" charset="0"/>
              <a:buChar char="•"/>
              <a:defRPr>
                <a:solidFill>
                  <a:schemeClr val="tx2"/>
                </a:solidFill>
                <a:latin typeface="Arial" panose="020B0604020202020204" pitchFamily="34" charset="0"/>
                <a:cs typeface="Arial" panose="020B0604020202020204" pitchFamily="34" charset="0"/>
              </a:defRPr>
            </a:lvl9pPr>
          </a:lstStyle>
          <a:p>
            <a:pPr eaLnBrk="1" hangingPunct="1"/>
            <a:r>
              <a:rPr lang="en-US" altLang="en-US" sz="1400"/>
              <a:t>Examples of valid </a:t>
            </a:r>
            <a:br>
              <a:rPr lang="en-US" altLang="en-US" sz="1400"/>
            </a:br>
            <a:r>
              <a:rPr lang="en-US" altLang="en-US" sz="1400"/>
              <a:t>component names:</a:t>
            </a:r>
          </a:p>
        </p:txBody>
      </p:sp>
      <p:graphicFrame>
        <p:nvGraphicFramePr>
          <p:cNvPr id="10" name="Table 9">
            <a:extLst>
              <a:ext uri="{FF2B5EF4-FFF2-40B4-BE49-F238E27FC236}">
                <a16:creationId xmlns:a16="http://schemas.microsoft.com/office/drawing/2014/main" id="{108ED1B4-D4E3-45EF-B07A-691CEBE2A3B9}"/>
              </a:ext>
            </a:extLst>
          </p:cNvPr>
          <p:cNvGraphicFramePr>
            <a:graphicFrameLocks noGrp="1"/>
          </p:cNvGraphicFramePr>
          <p:nvPr/>
        </p:nvGraphicFramePr>
        <p:xfrm>
          <a:off x="3990975" y="2840038"/>
          <a:ext cx="5943600" cy="3238500"/>
        </p:xfrm>
        <a:graphic>
          <a:graphicData uri="http://schemas.openxmlformats.org/drawingml/2006/table">
            <a:tbl>
              <a:tblPr>
                <a:tableStyleId>{5C22544A-7EE6-4342-B048-85BDC9FD1C3A}</a:tableStyleId>
              </a:tblPr>
              <a:tblGrid>
                <a:gridCol w="608949">
                  <a:extLst>
                    <a:ext uri="{9D8B030D-6E8A-4147-A177-3AD203B41FA5}">
                      <a16:colId xmlns:a16="http://schemas.microsoft.com/office/drawing/2014/main" val="20000"/>
                    </a:ext>
                  </a:extLst>
                </a:gridCol>
                <a:gridCol w="608949">
                  <a:extLst>
                    <a:ext uri="{9D8B030D-6E8A-4147-A177-3AD203B41FA5}">
                      <a16:colId xmlns:a16="http://schemas.microsoft.com/office/drawing/2014/main" val="20001"/>
                    </a:ext>
                  </a:extLst>
                </a:gridCol>
                <a:gridCol w="827791">
                  <a:extLst>
                    <a:ext uri="{9D8B030D-6E8A-4147-A177-3AD203B41FA5}">
                      <a16:colId xmlns:a16="http://schemas.microsoft.com/office/drawing/2014/main" val="20002"/>
                    </a:ext>
                  </a:extLst>
                </a:gridCol>
                <a:gridCol w="811933">
                  <a:extLst>
                    <a:ext uri="{9D8B030D-6E8A-4147-A177-3AD203B41FA5}">
                      <a16:colId xmlns:a16="http://schemas.microsoft.com/office/drawing/2014/main" val="20003"/>
                    </a:ext>
                  </a:extLst>
                </a:gridCol>
                <a:gridCol w="827791">
                  <a:extLst>
                    <a:ext uri="{9D8B030D-6E8A-4147-A177-3AD203B41FA5}">
                      <a16:colId xmlns:a16="http://schemas.microsoft.com/office/drawing/2014/main" val="20004"/>
                    </a:ext>
                  </a:extLst>
                </a:gridCol>
                <a:gridCol w="799246">
                  <a:extLst>
                    <a:ext uri="{9D8B030D-6E8A-4147-A177-3AD203B41FA5}">
                      <a16:colId xmlns:a16="http://schemas.microsoft.com/office/drawing/2014/main" val="20005"/>
                    </a:ext>
                  </a:extLst>
                </a:gridCol>
                <a:gridCol w="849992">
                  <a:extLst>
                    <a:ext uri="{9D8B030D-6E8A-4147-A177-3AD203B41FA5}">
                      <a16:colId xmlns:a16="http://schemas.microsoft.com/office/drawing/2014/main" val="20006"/>
                    </a:ext>
                  </a:extLst>
                </a:gridCol>
                <a:gridCol w="608949">
                  <a:extLst>
                    <a:ext uri="{9D8B030D-6E8A-4147-A177-3AD203B41FA5}">
                      <a16:colId xmlns:a16="http://schemas.microsoft.com/office/drawing/2014/main" val="20007"/>
                    </a:ext>
                  </a:extLst>
                </a:gridCol>
              </a:tblGrid>
              <a:tr h="381000">
                <a:tc>
                  <a:txBody>
                    <a:bodyPr/>
                    <a:lstStyle/>
                    <a:p>
                      <a:pPr algn="l" fontAlgn="b"/>
                      <a:r>
                        <a:rPr lang="en-US" sz="1000" u="none" strike="noStrike" dirty="0">
                          <a:effectLst/>
                        </a:rPr>
                        <a:t>water</a:t>
                      </a:r>
                      <a:endParaRPr lang="en-US" sz="1000" b="0" i="0" u="none" strike="noStrike" dirty="0">
                        <a:solidFill>
                          <a:srgbClr val="000000"/>
                        </a:solidFill>
                        <a:effectLst/>
                        <a:latin typeface="Calibri"/>
                      </a:endParaRPr>
                    </a:p>
                  </a:txBody>
                  <a:tcPr marL="9525" marR="9525" marT="9525" marB="0" anchor="b"/>
                </a:tc>
                <a:tc>
                  <a:txBody>
                    <a:bodyPr/>
                    <a:lstStyle/>
                    <a:p>
                      <a:pPr algn="l" fontAlgn="b"/>
                      <a:r>
                        <a:rPr lang="en-US" sz="1000" u="none" strike="noStrike">
                          <a:effectLst/>
                        </a:rPr>
                        <a:t>CO2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n-pentane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3-m-C5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2-M-C6</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224-TM-C5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3-M-C7</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2-M-C8</a:t>
                      </a:r>
                      <a:endParaRPr lang="en-US" sz="1000" b="0" i="0" u="none" strike="noStrike">
                        <a:solidFill>
                          <a:srgbClr val="000000"/>
                        </a:solidFill>
                        <a:effectLst/>
                        <a:latin typeface="Calibri"/>
                      </a:endParaRPr>
                    </a:p>
                  </a:txBody>
                  <a:tcPr marL="9525" marR="9525" marT="9525" marB="0" anchor="b"/>
                </a:tc>
                <a:extLst>
                  <a:ext uri="{0D108BD9-81ED-4DB2-BD59-A6C34878D82A}">
                    <a16:rowId xmlns:a16="http://schemas.microsoft.com/office/drawing/2014/main" val="10000"/>
                  </a:ext>
                </a:extLst>
              </a:tr>
              <a:tr h="381000">
                <a:tc>
                  <a:txBody>
                    <a:bodyPr/>
                    <a:lstStyle/>
                    <a:p>
                      <a:pPr algn="l" fontAlgn="b"/>
                      <a:r>
                        <a:rPr lang="en-US" sz="1000" u="none" strike="noStrike">
                          <a:effectLst/>
                        </a:rPr>
                        <a:t>MEG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methane</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n-hexane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c-C5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23-DM-C5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113-TM-cy-C5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3-E-C6</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ethylcyclohexane</a:t>
                      </a:r>
                      <a:endParaRPr lang="en-US" sz="1000" b="0" i="0" u="none" strike="noStrike">
                        <a:solidFill>
                          <a:srgbClr val="000000"/>
                        </a:solidFill>
                        <a:effectLst/>
                        <a:latin typeface="Calibri"/>
                      </a:endParaRPr>
                    </a:p>
                  </a:txBody>
                  <a:tcPr marL="9525" marR="9525" marT="9525" marB="0" anchor="b"/>
                </a:tc>
                <a:extLst>
                  <a:ext uri="{0D108BD9-81ED-4DB2-BD59-A6C34878D82A}">
                    <a16:rowId xmlns:a16="http://schemas.microsoft.com/office/drawing/2014/main" val="10001"/>
                  </a:ext>
                </a:extLst>
              </a:tr>
              <a:tr h="381000">
                <a:tc>
                  <a:txBody>
                    <a:bodyPr/>
                    <a:lstStyle/>
                    <a:p>
                      <a:pPr algn="l" fontAlgn="b"/>
                      <a:r>
                        <a:rPr lang="en-US" sz="1000" u="none" strike="noStrike">
                          <a:effectLst/>
                        </a:rPr>
                        <a:t>TEG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ethane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benzene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iC5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11-DM-cy-C5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22-DM-C6</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ethylbenzene</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 </a:t>
                      </a:r>
                      <a:endParaRPr lang="en-US" sz="1000" b="0" i="0" u="none" strike="noStrike">
                        <a:solidFill>
                          <a:srgbClr val="000000"/>
                        </a:solidFill>
                        <a:effectLst/>
                        <a:latin typeface="Calibri"/>
                      </a:endParaRPr>
                    </a:p>
                  </a:txBody>
                  <a:tcPr marL="9525" marR="9525" marT="9525" marB="0" anchor="b"/>
                </a:tc>
                <a:extLst>
                  <a:ext uri="{0D108BD9-81ED-4DB2-BD59-A6C34878D82A}">
                    <a16:rowId xmlns:a16="http://schemas.microsoft.com/office/drawing/2014/main" val="10002"/>
                  </a:ext>
                </a:extLst>
              </a:tr>
              <a:tr h="381000">
                <a:tc>
                  <a:txBody>
                    <a:bodyPr/>
                    <a:lstStyle/>
                    <a:p>
                      <a:pPr algn="l" fontAlgn="b"/>
                      <a:r>
                        <a:rPr lang="en-US" sz="1000" u="none" strike="noStrike">
                          <a:effectLst/>
                        </a:rPr>
                        <a:t>DEG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dirty="0">
                          <a:effectLst/>
                        </a:rPr>
                        <a:t>propane                                           </a:t>
                      </a:r>
                      <a:endParaRPr lang="en-US" sz="1000" b="0" i="0" u="none" strike="noStrike" dirty="0">
                        <a:solidFill>
                          <a:srgbClr val="000000"/>
                        </a:solidFill>
                        <a:effectLst/>
                        <a:latin typeface="Calibri"/>
                      </a:endParaRPr>
                    </a:p>
                  </a:txBody>
                  <a:tcPr marL="9525" marR="9525" marT="9525" marB="0" anchor="b"/>
                </a:tc>
                <a:tc>
                  <a:txBody>
                    <a:bodyPr/>
                    <a:lstStyle/>
                    <a:p>
                      <a:pPr algn="l" fontAlgn="b"/>
                      <a:r>
                        <a:rPr lang="en-US" sz="1000" u="none" strike="noStrike">
                          <a:effectLst/>
                        </a:rPr>
                        <a:t>toluene</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dirty="0">
                          <a:effectLst/>
                        </a:rPr>
                        <a:t>M-cy-C5</a:t>
                      </a:r>
                      <a:endParaRPr lang="en-US" sz="1000" b="0" i="0" u="none" strike="noStrike" dirty="0">
                        <a:solidFill>
                          <a:srgbClr val="000000"/>
                        </a:solidFill>
                        <a:effectLst/>
                        <a:latin typeface="Calibri"/>
                      </a:endParaRPr>
                    </a:p>
                  </a:txBody>
                  <a:tcPr marL="9525" marR="9525" marT="9525" marB="0" anchor="b"/>
                </a:tc>
                <a:tc>
                  <a:txBody>
                    <a:bodyPr/>
                    <a:lstStyle/>
                    <a:p>
                      <a:pPr algn="l" fontAlgn="b"/>
                      <a:r>
                        <a:rPr lang="en-US" sz="1000" u="none" strike="noStrike" dirty="0">
                          <a:effectLst/>
                        </a:rPr>
                        <a:t>3-M-C6</a:t>
                      </a:r>
                      <a:endParaRPr lang="en-US" sz="1000" b="0" i="0" u="none" strike="noStrike" dirty="0">
                        <a:solidFill>
                          <a:srgbClr val="000000"/>
                        </a:solidFill>
                        <a:effectLst/>
                        <a:latin typeface="Calibri"/>
                      </a:endParaRPr>
                    </a:p>
                  </a:txBody>
                  <a:tcPr marL="9525" marR="9525" marT="9525" marB="0" anchor="b"/>
                </a:tc>
                <a:tc>
                  <a:txBody>
                    <a:bodyPr/>
                    <a:lstStyle/>
                    <a:p>
                      <a:pPr algn="l" fontAlgn="b"/>
                      <a:r>
                        <a:rPr lang="en-US" sz="1000" u="none" strike="noStrike">
                          <a:effectLst/>
                        </a:rPr>
                        <a:t>E-cy-C5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m-Xylene</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 </a:t>
                      </a:r>
                      <a:endParaRPr lang="en-US" sz="1000" b="0" i="0" u="none" strike="noStrike">
                        <a:solidFill>
                          <a:srgbClr val="000000"/>
                        </a:solidFill>
                        <a:effectLst/>
                        <a:latin typeface="Calibri"/>
                      </a:endParaRPr>
                    </a:p>
                  </a:txBody>
                  <a:tcPr marL="9525" marR="9525" marT="9525" marB="0" anchor="b"/>
                </a:tc>
                <a:extLst>
                  <a:ext uri="{0D108BD9-81ED-4DB2-BD59-A6C34878D82A}">
                    <a16:rowId xmlns:a16="http://schemas.microsoft.com/office/drawing/2014/main" val="10003"/>
                  </a:ext>
                </a:extLst>
              </a:tr>
              <a:tr h="571500">
                <a:tc>
                  <a:txBody>
                    <a:bodyPr/>
                    <a:lstStyle/>
                    <a:p>
                      <a:pPr algn="l" fontAlgn="b"/>
                      <a:r>
                        <a:rPr lang="en-US" sz="1000" u="none" strike="noStrike">
                          <a:effectLst/>
                        </a:rPr>
                        <a:t>methanol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n-butane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n-heptane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24-DM-C5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cis-13-DM-cy-C5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25-DM-C6</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p-Xylene</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 </a:t>
                      </a:r>
                      <a:endParaRPr lang="en-US" sz="1000" b="0" i="0" u="none" strike="noStrike">
                        <a:solidFill>
                          <a:srgbClr val="000000"/>
                        </a:solidFill>
                        <a:effectLst/>
                        <a:latin typeface="Calibri"/>
                      </a:endParaRPr>
                    </a:p>
                  </a:txBody>
                  <a:tcPr marL="9525" marR="9525" marT="9525" marB="0" anchor="b"/>
                </a:tc>
                <a:extLst>
                  <a:ext uri="{0D108BD9-81ED-4DB2-BD59-A6C34878D82A}">
                    <a16:rowId xmlns:a16="http://schemas.microsoft.com/office/drawing/2014/main" val="10004"/>
                  </a:ext>
                </a:extLst>
              </a:tr>
              <a:tr h="571500">
                <a:tc>
                  <a:txBody>
                    <a:bodyPr/>
                    <a:lstStyle/>
                    <a:p>
                      <a:pPr algn="l" fontAlgn="b"/>
                      <a:r>
                        <a:rPr lang="en-US" sz="1000" u="none" strike="noStrike">
                          <a:effectLst/>
                        </a:rPr>
                        <a:t>ethanol</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i-butane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n-octane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223-TM-C4</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trans-13-DM-cy-C5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24-DM-C6</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o-Xylene</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 </a:t>
                      </a:r>
                      <a:endParaRPr lang="en-US" sz="1000" b="0" i="0" u="none" strike="noStrike">
                        <a:solidFill>
                          <a:srgbClr val="000000"/>
                        </a:solidFill>
                        <a:effectLst/>
                        <a:latin typeface="Calibri"/>
                      </a:endParaRPr>
                    </a:p>
                  </a:txBody>
                  <a:tcPr marL="9525" marR="9525" marT="9525" marB="0" anchor="b"/>
                </a:tc>
                <a:extLst>
                  <a:ext uri="{0D108BD9-81ED-4DB2-BD59-A6C34878D82A}">
                    <a16:rowId xmlns:a16="http://schemas.microsoft.com/office/drawing/2014/main" val="10005"/>
                  </a:ext>
                </a:extLst>
              </a:tr>
              <a:tr h="571500">
                <a:tc>
                  <a:txBody>
                    <a:bodyPr/>
                    <a:lstStyle/>
                    <a:p>
                      <a:pPr algn="l" fontAlgn="b"/>
                      <a:r>
                        <a:rPr lang="en-US" sz="1000" u="none" strike="noStrike">
                          <a:effectLst/>
                        </a:rPr>
                        <a:t>nitrogen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i-pentane</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c-propane                                         </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dirty="0">
                          <a:effectLst/>
                        </a:rPr>
                        <a:t>33-DM-C5</a:t>
                      </a:r>
                      <a:endParaRPr lang="en-US" sz="1000" b="0" i="0" u="none" strike="noStrike" dirty="0">
                        <a:solidFill>
                          <a:srgbClr val="000000"/>
                        </a:solidFill>
                        <a:effectLst/>
                        <a:latin typeface="Calibri"/>
                      </a:endParaRPr>
                    </a:p>
                  </a:txBody>
                  <a:tcPr marL="9525" marR="9525" marT="9525" marB="0" anchor="b"/>
                </a:tc>
                <a:tc>
                  <a:txBody>
                    <a:bodyPr/>
                    <a:lstStyle/>
                    <a:p>
                      <a:pPr algn="l" fontAlgn="b"/>
                      <a:r>
                        <a:rPr lang="en-US" sz="1000" u="none" strike="noStrike">
                          <a:effectLst/>
                        </a:rPr>
                        <a:t>trans-12-DM-cy-C5</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cis-13-DM-cy-C6</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a:effectLst/>
                        </a:rPr>
                        <a:t>4-M-C8</a:t>
                      </a:r>
                      <a:endParaRPr lang="en-US" sz="1000" b="0" i="0" u="none" strike="noStrike">
                        <a:solidFill>
                          <a:srgbClr val="000000"/>
                        </a:solidFill>
                        <a:effectLst/>
                        <a:latin typeface="Calibri"/>
                      </a:endParaRPr>
                    </a:p>
                  </a:txBody>
                  <a:tcPr marL="9525" marR="9525" marT="9525" marB="0" anchor="b"/>
                </a:tc>
                <a:tc>
                  <a:txBody>
                    <a:bodyPr/>
                    <a:lstStyle/>
                    <a:p>
                      <a:pPr algn="l" fontAlgn="b"/>
                      <a:r>
                        <a:rPr lang="en-US" sz="1000" u="none" strike="noStrike" dirty="0">
                          <a:effectLst/>
                        </a:rPr>
                        <a:t> </a:t>
                      </a:r>
                      <a:endParaRPr lang="en-US" sz="1000" b="0" i="0" u="none" strike="noStrike" dirty="0">
                        <a:solidFill>
                          <a:srgbClr val="000000"/>
                        </a:solidFill>
                        <a:effectLst/>
                        <a:latin typeface="Calibri"/>
                      </a:endParaRPr>
                    </a:p>
                  </a:txBody>
                  <a:tcPr marL="9525" marR="9525" marT="9525" marB="0" anchor="b"/>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406413300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itle 1">
            <a:extLst>
              <a:ext uri="{FF2B5EF4-FFF2-40B4-BE49-F238E27FC236}">
                <a16:creationId xmlns:a16="http://schemas.microsoft.com/office/drawing/2014/main" id="{41B10C2A-CBCB-49F7-9749-3E36A8E2B445}"/>
              </a:ext>
            </a:extLst>
          </p:cNvPr>
          <p:cNvSpPr>
            <a:spLocks noGrp="1" noChangeArrowheads="1"/>
          </p:cNvSpPr>
          <p:nvPr>
            <p:ph type="title"/>
          </p:nvPr>
        </p:nvSpPr>
        <p:spPr/>
        <p:txBody>
          <a:bodyPr/>
          <a:lstStyle/>
          <a:p>
            <a:r>
              <a:rPr lang="nb-NO" altLang="en-US"/>
              <a:t>Mixers</a:t>
            </a:r>
            <a:endParaRPr lang="en-GB" altLang="en-US"/>
          </a:p>
        </p:txBody>
      </p:sp>
      <p:sp>
        <p:nvSpPr>
          <p:cNvPr id="81923" name="Content Placeholder 2">
            <a:extLst>
              <a:ext uri="{FF2B5EF4-FFF2-40B4-BE49-F238E27FC236}">
                <a16:creationId xmlns:a16="http://schemas.microsoft.com/office/drawing/2014/main" id="{3E5B4476-5EDE-4F1A-A4B4-55FBD3CB2317}"/>
              </a:ext>
            </a:extLst>
          </p:cNvPr>
          <p:cNvSpPr>
            <a:spLocks noGrp="1" noChangeArrowheads="1"/>
          </p:cNvSpPr>
          <p:nvPr>
            <p:ph idx="1"/>
          </p:nvPr>
        </p:nvSpPr>
        <p:spPr/>
        <p:txBody>
          <a:bodyPr/>
          <a:lstStyle/>
          <a:p>
            <a:r>
              <a:rPr lang="nb-NO" altLang="en-US"/>
              <a:t>A mixer is defined using the function mixer()</a:t>
            </a:r>
          </a:p>
          <a:p>
            <a:r>
              <a:rPr lang="nb-NO" altLang="en-US"/>
              <a:t>Streams are added to the mixer using the function addStream(streamName);</a:t>
            </a:r>
          </a:p>
          <a:p>
            <a:r>
              <a:rPr lang="nb-NO" altLang="en-US"/>
              <a:t>Any number of streams can be added to the mixer</a:t>
            </a:r>
            <a:endParaRPr lang="en-GB" altLang="en-US"/>
          </a:p>
        </p:txBody>
      </p:sp>
      <p:sp>
        <p:nvSpPr>
          <p:cNvPr id="6" name="TextBox 5">
            <a:extLst>
              <a:ext uri="{FF2B5EF4-FFF2-40B4-BE49-F238E27FC236}">
                <a16:creationId xmlns:a16="http://schemas.microsoft.com/office/drawing/2014/main" id="{C2FC80A3-420C-4532-A2EA-8D4E34504958}"/>
              </a:ext>
            </a:extLst>
          </p:cNvPr>
          <p:cNvSpPr txBox="1"/>
          <p:nvPr/>
        </p:nvSpPr>
        <p:spPr>
          <a:xfrm>
            <a:off x="1839914" y="3095625"/>
            <a:ext cx="6999287" cy="2630488"/>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stream_1 = stream(fluid_1);			% defining a stream</a:t>
            </a:r>
          </a:p>
          <a:p>
            <a:pPr eaLnBrk="1" hangingPunct="1">
              <a:defRPr/>
            </a:pPr>
            <a:r>
              <a:rPr lang="en-US" sz="1100" i="1" dirty="0">
                <a:latin typeface="Arial" charset="0"/>
                <a:cs typeface="Arial" charset="0"/>
              </a:rPr>
              <a:t>valve_1 = valve(stream_1, 5.0);		% setting up a valve and setting 5 bar outlet </a:t>
            </a:r>
            <a:r>
              <a:rPr lang="en-US" sz="1100" i="1" dirty="0" err="1">
                <a:latin typeface="Arial" charset="0"/>
                <a:cs typeface="Arial" charset="0"/>
              </a:rPr>
              <a:t>pres</a:t>
            </a:r>
            <a:endParaRPr lang="en-US" sz="1100" i="1" dirty="0">
              <a:latin typeface="Arial" charset="0"/>
              <a:cs typeface="Arial" charset="0"/>
            </a:endParaRPr>
          </a:p>
          <a:p>
            <a:pPr eaLnBrk="1" hangingPunct="1">
              <a:defRPr/>
            </a:pPr>
            <a:r>
              <a:rPr lang="en-US" sz="1100" i="1" dirty="0">
                <a:latin typeface="Arial" charset="0"/>
                <a:cs typeface="Arial" charset="0"/>
              </a:rPr>
              <a:t>separator_1 = separator(valve_1.getOutStream())	% defining a separator</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gasCompressor_1 = compressor(separator_1.getGasOutStream(), 10.0); % setting up a gas compressor</a:t>
            </a:r>
          </a:p>
          <a:p>
            <a:pPr eaLnBrk="1" hangingPunct="1">
              <a:defRPr/>
            </a:pPr>
            <a:r>
              <a:rPr lang="en-US" sz="1100" i="1" dirty="0">
                <a:latin typeface="Arial" charset="0"/>
                <a:cs typeface="Arial" charset="0"/>
              </a:rPr>
              <a:t>oilPump_1 = pump(</a:t>
            </a:r>
            <a:r>
              <a:rPr lang="en-US" sz="1100" i="1" dirty="0" err="1">
                <a:latin typeface="Arial" charset="0"/>
                <a:cs typeface="Arial" charset="0"/>
              </a:rPr>
              <a:t>separator.getOilOutStream</a:t>
            </a:r>
            <a:r>
              <a:rPr lang="en-US" sz="1100" i="1" dirty="0">
                <a:latin typeface="Arial" charset="0"/>
                <a:cs typeface="Arial" charset="0"/>
              </a:rPr>
              <a:t>());		% defining a pump</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gasHeater_1 = heater(gasCompressor_1.getOutStream(), 100.0);	% setting up a heater</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mixer_1 = mixer();			% creating a mixer</a:t>
            </a:r>
          </a:p>
          <a:p>
            <a:pPr eaLnBrk="1" hangingPunct="1">
              <a:defRPr/>
            </a:pPr>
            <a:r>
              <a:rPr lang="en-US" sz="1100" i="1" dirty="0">
                <a:latin typeface="Arial" charset="0"/>
                <a:cs typeface="Arial" charset="0"/>
              </a:rPr>
              <a:t>mixer_1.addStream(gasHeater_1.getOutStream());	% adding the gas stream</a:t>
            </a:r>
          </a:p>
          <a:p>
            <a:pPr eaLnBrk="1" hangingPunct="1">
              <a:defRPr/>
            </a:pPr>
            <a:endParaRPr lang="en-US" sz="1100" i="1" dirty="0">
              <a:latin typeface="Arial" charset="0"/>
              <a:cs typeface="Arial" charset="0"/>
            </a:endParaRPr>
          </a:p>
          <a:p>
            <a:pPr eaLnBrk="1" hangingPunct="1">
              <a:defRPr/>
            </a:pPr>
            <a:r>
              <a:rPr lang="en-US" sz="1100" i="1" dirty="0">
                <a:latin typeface="Arial" charset="0"/>
                <a:cs typeface="Arial" charset="0"/>
              </a:rPr>
              <a:t>run();				% running the process simulation (flash stream)</a:t>
            </a:r>
          </a:p>
          <a:p>
            <a:pPr eaLnBrk="1" hangingPunct="1">
              <a:defRPr/>
            </a:pPr>
            <a:endParaRPr lang="en-US" sz="1100" i="1" dirty="0">
              <a:latin typeface="Arial" charset="0"/>
              <a:cs typeface="Arial" charset="0"/>
            </a:endParaRPr>
          </a:p>
        </p:txBody>
      </p:sp>
    </p:spTree>
    <p:extLst>
      <p:ext uri="{BB962C8B-B14F-4D97-AF65-F5344CB8AC3E}">
        <p14:creationId xmlns:p14="http://schemas.microsoft.com/office/powerpoint/2010/main" val="420552883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itle 1">
            <a:extLst>
              <a:ext uri="{FF2B5EF4-FFF2-40B4-BE49-F238E27FC236}">
                <a16:creationId xmlns:a16="http://schemas.microsoft.com/office/drawing/2014/main" id="{0B272CD5-FFDB-4540-B257-F3EB9A6C88FF}"/>
              </a:ext>
            </a:extLst>
          </p:cNvPr>
          <p:cNvSpPr>
            <a:spLocks noGrp="1" noChangeArrowheads="1"/>
          </p:cNvSpPr>
          <p:nvPr>
            <p:ph type="title"/>
          </p:nvPr>
        </p:nvSpPr>
        <p:spPr/>
        <p:txBody>
          <a:bodyPr/>
          <a:lstStyle/>
          <a:p>
            <a:pPr marL="342900" indent="-342900"/>
            <a:r>
              <a:rPr lang="en-US" altLang="en-US" sz="2800"/>
              <a:t>Resirculation streams</a:t>
            </a:r>
            <a:endParaRPr lang="en-GB" altLang="en-US" sz="11500"/>
          </a:p>
        </p:txBody>
      </p:sp>
      <p:sp>
        <p:nvSpPr>
          <p:cNvPr id="82947" name="Content Placeholder 2">
            <a:extLst>
              <a:ext uri="{FF2B5EF4-FFF2-40B4-BE49-F238E27FC236}">
                <a16:creationId xmlns:a16="http://schemas.microsoft.com/office/drawing/2014/main" id="{4776CF80-7BE2-41A5-AEFB-8862594D6C22}"/>
              </a:ext>
            </a:extLst>
          </p:cNvPr>
          <p:cNvSpPr>
            <a:spLocks noGrp="1" noChangeArrowheads="1"/>
          </p:cNvSpPr>
          <p:nvPr>
            <p:ph idx="1"/>
          </p:nvPr>
        </p:nvSpPr>
        <p:spPr/>
        <p:txBody>
          <a:bodyPr/>
          <a:lstStyle/>
          <a:p>
            <a:r>
              <a:rPr lang="nb-NO" altLang="en-US"/>
              <a:t>Resirculations stream are added in the same way as normal stream</a:t>
            </a:r>
          </a:p>
          <a:p>
            <a:r>
              <a:rPr lang="nb-NO" altLang="en-US"/>
              <a:t>The run() method is repeated until convergence is obtained (sucessive substitutuion and sequential solving)</a:t>
            </a:r>
            <a:endParaRPr lang="en-GB" altLang="en-US"/>
          </a:p>
        </p:txBody>
      </p:sp>
    </p:spTree>
    <p:extLst>
      <p:ext uri="{BB962C8B-B14F-4D97-AF65-F5344CB8AC3E}">
        <p14:creationId xmlns:p14="http://schemas.microsoft.com/office/powerpoint/2010/main" val="343173574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637C0E3-6401-405A-AE04-CD267C70DA21}"/>
              </a:ext>
            </a:extLst>
          </p:cNvPr>
          <p:cNvSpPr>
            <a:spLocks noGrp="1"/>
          </p:cNvSpPr>
          <p:nvPr>
            <p:ph type="title"/>
          </p:nvPr>
        </p:nvSpPr>
        <p:spPr/>
        <p:txBody>
          <a:bodyPr/>
          <a:lstStyle/>
          <a:p>
            <a:endParaRPr lang="en-GB" dirty="0"/>
          </a:p>
        </p:txBody>
      </p:sp>
      <p:sp>
        <p:nvSpPr>
          <p:cNvPr id="3" name="Plassholder for innhold 2">
            <a:extLst>
              <a:ext uri="{FF2B5EF4-FFF2-40B4-BE49-F238E27FC236}">
                <a16:creationId xmlns:a16="http://schemas.microsoft.com/office/drawing/2014/main" id="{C630BBE3-BC46-4767-88B7-37AE96A3A999}"/>
              </a:ext>
            </a:extLst>
          </p:cNvPr>
          <p:cNvSpPr>
            <a:spLocks noGrp="1"/>
          </p:cNvSpPr>
          <p:nvPr>
            <p:ph idx="1"/>
          </p:nvPr>
        </p:nvSpPr>
        <p:spPr/>
        <p:txBody>
          <a:bodyPr/>
          <a:lstStyle/>
          <a:p>
            <a:endParaRPr lang="en-GB" dirty="0"/>
          </a:p>
        </p:txBody>
      </p:sp>
    </p:spTree>
    <p:extLst>
      <p:ext uri="{BB962C8B-B14F-4D97-AF65-F5344CB8AC3E}">
        <p14:creationId xmlns:p14="http://schemas.microsoft.com/office/powerpoint/2010/main" val="32739468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tekst 1">
            <a:extLst>
              <a:ext uri="{FF2B5EF4-FFF2-40B4-BE49-F238E27FC236}">
                <a16:creationId xmlns:a16="http://schemas.microsoft.com/office/drawing/2014/main" id="{A8A4CB7B-45CA-430C-8BC8-7DA84F3CF81D}"/>
              </a:ext>
            </a:extLst>
          </p:cNvPr>
          <p:cNvSpPr>
            <a:spLocks noGrp="1"/>
          </p:cNvSpPr>
          <p:nvPr>
            <p:ph type="body" sz="quarter" idx="11"/>
          </p:nvPr>
        </p:nvSpPr>
        <p:spPr/>
        <p:txBody>
          <a:bodyPr/>
          <a:lstStyle/>
          <a:p>
            <a:endParaRPr lang="en-GB" dirty="0"/>
          </a:p>
        </p:txBody>
      </p:sp>
      <p:sp>
        <p:nvSpPr>
          <p:cNvPr id="3" name="Tittel 2">
            <a:extLst>
              <a:ext uri="{FF2B5EF4-FFF2-40B4-BE49-F238E27FC236}">
                <a16:creationId xmlns:a16="http://schemas.microsoft.com/office/drawing/2014/main" id="{435A5087-41DD-48F0-B6FA-ECF22A3BC1A3}"/>
              </a:ext>
            </a:extLst>
          </p:cNvPr>
          <p:cNvSpPr>
            <a:spLocks noGrp="1"/>
          </p:cNvSpPr>
          <p:nvPr>
            <p:ph type="title"/>
          </p:nvPr>
        </p:nvSpPr>
        <p:spPr/>
        <p:txBody>
          <a:bodyPr/>
          <a:lstStyle/>
          <a:p>
            <a:endParaRPr lang="en-GB" dirty="0"/>
          </a:p>
        </p:txBody>
      </p:sp>
    </p:spTree>
    <p:extLst>
      <p:ext uri="{BB962C8B-B14F-4D97-AF65-F5344CB8AC3E}">
        <p14:creationId xmlns:p14="http://schemas.microsoft.com/office/powerpoint/2010/main" val="17611436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CEB54689-54BC-4D6A-BDCB-9560C6415CAD}"/>
              </a:ext>
            </a:extLst>
          </p:cNvPr>
          <p:cNvSpPr>
            <a:spLocks noGrp="1" noChangeArrowheads="1"/>
          </p:cNvSpPr>
          <p:nvPr>
            <p:ph type="title"/>
          </p:nvPr>
        </p:nvSpPr>
        <p:spPr>
          <a:xfrm>
            <a:off x="1776413" y="252414"/>
            <a:ext cx="8640762" cy="611187"/>
          </a:xfrm>
        </p:spPr>
        <p:txBody>
          <a:bodyPr/>
          <a:lstStyle/>
          <a:p>
            <a:r>
              <a:rPr lang="en-US" altLang="en-US"/>
              <a:t>… and specifying mixing rule</a:t>
            </a:r>
          </a:p>
        </p:txBody>
      </p:sp>
      <p:sp>
        <p:nvSpPr>
          <p:cNvPr id="26628" name="Content Placeholder 2">
            <a:extLst>
              <a:ext uri="{FF2B5EF4-FFF2-40B4-BE49-F238E27FC236}">
                <a16:creationId xmlns:a16="http://schemas.microsoft.com/office/drawing/2014/main" id="{E2636C0A-FDD1-4BC1-A07C-4A0585F170AB}"/>
              </a:ext>
            </a:extLst>
          </p:cNvPr>
          <p:cNvSpPr>
            <a:spLocks noGrp="1" noChangeArrowheads="1"/>
          </p:cNvSpPr>
          <p:nvPr>
            <p:ph idx="1"/>
          </p:nvPr>
        </p:nvSpPr>
        <p:spPr>
          <a:xfrm>
            <a:off x="1854201" y="1060450"/>
            <a:ext cx="8640763" cy="1169988"/>
          </a:xfrm>
        </p:spPr>
        <p:txBody>
          <a:bodyPr/>
          <a:lstStyle/>
          <a:p>
            <a:pPr eaLnBrk="1" hangingPunct="1"/>
            <a:r>
              <a:rPr lang="en-US" altLang="en-US" sz="1400"/>
              <a:t>Fluid parameters are read from the database using the function</a:t>
            </a:r>
          </a:p>
          <a:p>
            <a:pPr lvl="1" eaLnBrk="1" hangingPunct="1"/>
            <a:r>
              <a:rPr lang="en-US" altLang="en-US" sz="1200"/>
              <a:t>createDatabase(reset parameters)</a:t>
            </a:r>
          </a:p>
          <a:p>
            <a:pPr lvl="1" eaLnBrk="1" hangingPunct="1"/>
            <a:r>
              <a:rPr lang="en-US" altLang="en-US" sz="1200"/>
              <a:t>Where reset parameter is either 0 if fluid is the same as in previous calculation </a:t>
            </a:r>
            <a:br>
              <a:rPr lang="en-US" altLang="en-US" sz="1200"/>
            </a:br>
            <a:r>
              <a:rPr lang="en-US" altLang="en-US" sz="1200"/>
              <a:t>or 1 if all parameters should be reset. Reading new parameters will take some extra time – but if time is not limiting setting the parameter to 1 can always be used.</a:t>
            </a:r>
          </a:p>
          <a:p>
            <a:pPr eaLnBrk="1" hangingPunct="1"/>
            <a:r>
              <a:rPr lang="en-US" altLang="en-US" sz="1400"/>
              <a:t>The mixing rule are specified using the method</a:t>
            </a:r>
          </a:p>
          <a:p>
            <a:pPr lvl="1" eaLnBrk="1" hangingPunct="1"/>
            <a:r>
              <a:rPr lang="en-US" altLang="en-US" sz="1200"/>
              <a:t>setMixingRule(mixing rule number)</a:t>
            </a:r>
          </a:p>
          <a:p>
            <a:pPr lvl="1" eaLnBrk="1" hangingPunct="1"/>
            <a:r>
              <a:rPr lang="en-US" altLang="en-US" sz="1200"/>
              <a:t>Where mixing rule number are one of:</a:t>
            </a:r>
          </a:p>
          <a:p>
            <a:pPr marL="889000" lvl="2" indent="0">
              <a:buNone/>
            </a:pPr>
            <a:r>
              <a:rPr lang="en-US" altLang="en-US" sz="1100"/>
              <a:t>1. Classic all k</a:t>
            </a:r>
            <a:r>
              <a:rPr lang="en-US" altLang="en-US" sz="1100" baseline="-25000"/>
              <a:t>ij</a:t>
            </a:r>
            <a:r>
              <a:rPr lang="en-US" altLang="en-US" sz="1100"/>
              <a:t>=0</a:t>
            </a:r>
          </a:p>
          <a:p>
            <a:pPr marL="889000" lvl="2" indent="0">
              <a:buNone/>
            </a:pPr>
            <a:r>
              <a:rPr lang="en-US" altLang="en-US" sz="1100"/>
              <a:t>2. Classic using k</a:t>
            </a:r>
            <a:r>
              <a:rPr lang="en-US" altLang="en-US" sz="1100" baseline="-25000"/>
              <a:t>ij</a:t>
            </a:r>
            <a:endParaRPr lang="en-US" altLang="en-US" sz="1100"/>
          </a:p>
          <a:p>
            <a:pPr marL="889000" lvl="2" indent="0">
              <a:buNone/>
            </a:pPr>
            <a:r>
              <a:rPr lang="en-US" altLang="en-US" sz="1100"/>
              <a:t>3. Classic with temperature dependent k</a:t>
            </a:r>
            <a:r>
              <a:rPr lang="en-US" altLang="en-US" sz="1100" baseline="-25000"/>
              <a:t>ij</a:t>
            </a:r>
            <a:endParaRPr lang="en-US" altLang="en-US" sz="1100"/>
          </a:p>
          <a:p>
            <a:pPr marL="889000" lvl="2" indent="0">
              <a:buNone/>
            </a:pPr>
            <a:r>
              <a:rPr lang="en-US" altLang="en-US" sz="1100"/>
              <a:t>4. Huron Vidal mixing rule using NRTL GE-model (as PVTsim)</a:t>
            </a:r>
          </a:p>
          <a:p>
            <a:pPr marL="889000" lvl="2" indent="0">
              <a:buNone/>
            </a:pPr>
            <a:r>
              <a:rPr lang="en-US" altLang="en-US" sz="1100"/>
              <a:t>7. CPA - classic with temperature independent k</a:t>
            </a:r>
            <a:r>
              <a:rPr lang="en-US" altLang="en-US" sz="1100" baseline="-25000"/>
              <a:t>ij</a:t>
            </a:r>
            <a:endParaRPr lang="en-US" altLang="en-US" sz="1100"/>
          </a:p>
          <a:p>
            <a:pPr marL="889000" lvl="2" indent="0">
              <a:buNone/>
            </a:pPr>
            <a:r>
              <a:rPr lang="en-US" altLang="en-US" sz="1100"/>
              <a:t>9. CPA - classic with temperature dependent k</a:t>
            </a:r>
            <a:r>
              <a:rPr lang="en-US" altLang="en-US" sz="1100" baseline="-25000"/>
              <a:t>ij</a:t>
            </a:r>
          </a:p>
          <a:p>
            <a:pPr marL="889000" lvl="2" indent="0">
              <a:buNone/>
            </a:pPr>
            <a:r>
              <a:rPr lang="en-US" altLang="en-US" sz="1100"/>
              <a:t>9. CPA - classic with composition and temperature dependent k</a:t>
            </a:r>
            <a:r>
              <a:rPr lang="en-US" altLang="en-US" sz="1100" baseline="-25000"/>
              <a:t>ij</a:t>
            </a:r>
          </a:p>
          <a:p>
            <a:pPr marL="889000" lvl="2" indent="0">
              <a:buNone/>
            </a:pPr>
            <a:endParaRPr lang="en-US" altLang="en-US" sz="1100" baseline="-25000"/>
          </a:p>
          <a:p>
            <a:pPr marL="889000" lvl="2" indent="0">
              <a:buNone/>
            </a:pPr>
            <a:endParaRPr lang="en-US" altLang="en-US" sz="1100"/>
          </a:p>
        </p:txBody>
      </p:sp>
      <p:sp>
        <p:nvSpPr>
          <p:cNvPr id="7" name="TextBox 6">
            <a:extLst>
              <a:ext uri="{FF2B5EF4-FFF2-40B4-BE49-F238E27FC236}">
                <a16:creationId xmlns:a16="http://schemas.microsoft.com/office/drawing/2014/main" id="{4171B6C2-7665-42E7-9DE1-C1B891FF8365}"/>
              </a:ext>
            </a:extLst>
          </p:cNvPr>
          <p:cNvSpPr txBox="1"/>
          <p:nvPr/>
        </p:nvSpPr>
        <p:spPr>
          <a:xfrm>
            <a:off x="2146301" y="5027613"/>
            <a:ext cx="5008563" cy="768350"/>
          </a:xfrm>
          <a:prstGeom prst="rect">
            <a:avLst/>
          </a:prstGeom>
          <a:solidFill>
            <a:schemeClr val="accent6">
              <a:lumMod val="20000"/>
              <a:lumOff val="80000"/>
            </a:schemeClr>
          </a:solidFill>
          <a:ln>
            <a:solidFill>
              <a:schemeClr val="tx1"/>
            </a:solidFill>
          </a:ln>
        </p:spPr>
        <p:txBody>
          <a:bodyPr>
            <a:spAutoFit/>
          </a:bodyPr>
          <a:lstStyle/>
          <a:p>
            <a:pPr marL="46037">
              <a:defRPr/>
            </a:pPr>
            <a:endParaRPr lang="en-US" sz="1100" i="1" dirty="0">
              <a:latin typeface="Arial" charset="0"/>
              <a:cs typeface="Arial" charset="0"/>
            </a:endParaRPr>
          </a:p>
          <a:p>
            <a:pPr eaLnBrk="1" hangingPunct="1">
              <a:defRPr/>
            </a:pPr>
            <a:r>
              <a:rPr lang="en-US" sz="1100" i="1" dirty="0">
                <a:latin typeface="Arial" charset="0"/>
                <a:cs typeface="Arial" charset="0"/>
              </a:rPr>
              <a:t>fluid_1.createDatabase(1);</a:t>
            </a:r>
          </a:p>
          <a:p>
            <a:pPr eaLnBrk="1" hangingPunct="1">
              <a:defRPr/>
            </a:pPr>
            <a:r>
              <a:rPr lang="en-US" sz="1100" i="1" dirty="0">
                <a:latin typeface="Arial" charset="0"/>
                <a:cs typeface="Arial" charset="0"/>
              </a:rPr>
              <a:t>fluid_1.setMixingRule(2);</a:t>
            </a:r>
          </a:p>
          <a:p>
            <a:pPr marL="46037">
              <a:defRPr/>
            </a:pPr>
            <a:endParaRPr lang="en-US" sz="1100" i="1" dirty="0">
              <a:latin typeface="Arial" charset="0"/>
              <a:cs typeface="Arial" charset="0"/>
            </a:endParaRPr>
          </a:p>
        </p:txBody>
      </p:sp>
    </p:spTree>
    <p:extLst>
      <p:ext uri="{BB962C8B-B14F-4D97-AF65-F5344CB8AC3E}">
        <p14:creationId xmlns:p14="http://schemas.microsoft.com/office/powerpoint/2010/main" val="128469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84A125DF-789F-42D1-A775-FD0B96AD24A7}"/>
              </a:ext>
            </a:extLst>
          </p:cNvPr>
          <p:cNvSpPr>
            <a:spLocks noGrp="1" noChangeArrowheads="1"/>
          </p:cNvSpPr>
          <p:nvPr>
            <p:ph type="title"/>
          </p:nvPr>
        </p:nvSpPr>
        <p:spPr>
          <a:xfrm>
            <a:off x="1776414" y="252414"/>
            <a:ext cx="8891587" cy="661987"/>
          </a:xfrm>
        </p:spPr>
        <p:txBody>
          <a:bodyPr/>
          <a:lstStyle/>
          <a:p>
            <a:r>
              <a:rPr lang="en-US" altLang="en-US"/>
              <a:t>Putting it together.. </a:t>
            </a:r>
            <a:br>
              <a:rPr lang="en-US" altLang="en-US"/>
            </a:br>
            <a:r>
              <a:rPr lang="en-US" altLang="en-US"/>
              <a:t>Select thermodynamic model, create a fluid and add components</a:t>
            </a:r>
          </a:p>
        </p:txBody>
      </p:sp>
      <p:sp>
        <p:nvSpPr>
          <p:cNvPr id="6" name="TextBox 5">
            <a:extLst>
              <a:ext uri="{FF2B5EF4-FFF2-40B4-BE49-F238E27FC236}">
                <a16:creationId xmlns:a16="http://schemas.microsoft.com/office/drawing/2014/main" id="{6D369071-9C7E-4FB3-A1D0-A356D52C2C79}"/>
              </a:ext>
            </a:extLst>
          </p:cNvPr>
          <p:cNvSpPr txBox="1"/>
          <p:nvPr/>
        </p:nvSpPr>
        <p:spPr>
          <a:xfrm>
            <a:off x="2087564" y="1633539"/>
            <a:ext cx="6999287" cy="2124075"/>
          </a:xfrm>
          <a:prstGeom prst="rect">
            <a:avLst/>
          </a:prstGeom>
          <a:solidFill>
            <a:schemeClr val="accent6">
              <a:lumMod val="20000"/>
              <a:lumOff val="80000"/>
            </a:schemeClr>
          </a:solidFill>
          <a:ln>
            <a:solidFill>
              <a:schemeClr val="tx1"/>
            </a:solidFill>
          </a:ln>
        </p:spPr>
        <p:txBody>
          <a:bodyPr>
            <a:spAutoFit/>
          </a:bodyPr>
          <a:lstStyle/>
          <a:p>
            <a:pPr eaLnBrk="1" hangingPunct="1">
              <a:defRPr/>
            </a:pPr>
            <a:endParaRPr lang="it-IT" sz="1100" i="1" dirty="0">
              <a:latin typeface="Arial" charset="0"/>
              <a:cs typeface="Arial" charset="0"/>
            </a:endParaRPr>
          </a:p>
          <a:p>
            <a:pPr eaLnBrk="1" hangingPunct="1">
              <a:defRPr/>
            </a:pPr>
            <a:r>
              <a:rPr lang="it-IT" sz="1100" i="1" dirty="0">
                <a:latin typeface="Arial" charset="0"/>
                <a:cs typeface="Arial" charset="0"/>
              </a:rPr>
              <a:t>pressure = 10.0;            			% pressure in bara</a:t>
            </a:r>
          </a:p>
          <a:p>
            <a:pPr eaLnBrk="1" hangingPunct="1">
              <a:defRPr/>
            </a:pPr>
            <a:r>
              <a:rPr lang="it-IT" sz="1100" i="1" dirty="0">
                <a:latin typeface="Arial" charset="0"/>
                <a:cs typeface="Arial" charset="0"/>
              </a:rPr>
              <a:t>temperature = 273.15;           			% temperature in Kelvin</a:t>
            </a: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 = thermo('</a:t>
            </a:r>
            <a:r>
              <a:rPr lang="en-US" sz="1100" i="1" dirty="0" err="1">
                <a:latin typeface="Arial" charset="0"/>
                <a:cs typeface="Arial" charset="0"/>
              </a:rPr>
              <a:t>srk</a:t>
            </a:r>
            <a:r>
              <a:rPr lang="en-US" sz="1100" i="1" dirty="0">
                <a:latin typeface="Arial" charset="0"/>
                <a:cs typeface="Arial" charset="0"/>
              </a:rPr>
              <a:t>', temperature, pressure); 	% using the SRK-</a:t>
            </a:r>
            <a:r>
              <a:rPr lang="en-US" sz="1100" i="1" dirty="0" err="1">
                <a:latin typeface="Arial" charset="0"/>
                <a:cs typeface="Arial" charset="0"/>
              </a:rPr>
              <a:t>EoS</a:t>
            </a:r>
            <a:endParaRPr lang="en-US" sz="1100" i="1" dirty="0">
              <a:latin typeface="Arial" charset="0"/>
              <a:cs typeface="Arial" charset="0"/>
            </a:endParaRP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fluid_1.addComponent('methane', 1.0);       		% adding 1 mole/second of methane</a:t>
            </a:r>
          </a:p>
          <a:p>
            <a:pPr eaLnBrk="1" hangingPunct="1">
              <a:defRPr/>
            </a:pPr>
            <a:r>
              <a:rPr lang="en-US" sz="1100" i="1" dirty="0">
                <a:latin typeface="Arial" charset="0"/>
                <a:cs typeface="Arial" charset="0"/>
              </a:rPr>
              <a:t>fluid_1.addComponent('propane', 1.0);      	 	% adding 1 mole/second of propane</a:t>
            </a:r>
          </a:p>
          <a:p>
            <a:pPr eaLnBrk="1" hangingPunct="1">
              <a:defRPr/>
            </a:pPr>
            <a:r>
              <a:rPr lang="en-US" sz="1100" i="1" dirty="0">
                <a:latin typeface="Arial" charset="0"/>
                <a:cs typeface="Arial" charset="0"/>
              </a:rPr>
              <a:t> </a:t>
            </a:r>
          </a:p>
          <a:p>
            <a:pPr eaLnBrk="1" hangingPunct="1">
              <a:defRPr/>
            </a:pPr>
            <a:r>
              <a:rPr lang="en-US" sz="1100" i="1" dirty="0">
                <a:latin typeface="Arial" charset="0"/>
                <a:cs typeface="Arial" charset="0"/>
              </a:rPr>
              <a:t>fluid_1.createDatabase(1);          		% reading new parameters from database</a:t>
            </a:r>
          </a:p>
          <a:p>
            <a:pPr eaLnBrk="1" hangingPunct="1">
              <a:defRPr/>
            </a:pPr>
            <a:r>
              <a:rPr lang="en-US" sz="1100" i="1" dirty="0">
                <a:latin typeface="Arial" charset="0"/>
                <a:cs typeface="Arial" charset="0"/>
              </a:rPr>
              <a:t>fluid_1.setMixingRule(2);           		% using classic mixing rule with </a:t>
            </a:r>
            <a:r>
              <a:rPr lang="en-US" sz="1100" i="1" dirty="0" err="1">
                <a:latin typeface="Arial" charset="0"/>
                <a:cs typeface="Arial" charset="0"/>
              </a:rPr>
              <a:t>kij</a:t>
            </a:r>
            <a:endParaRPr lang="en-US" sz="1100" i="1" dirty="0">
              <a:latin typeface="Arial" charset="0"/>
              <a:cs typeface="Arial" charset="0"/>
            </a:endParaRPr>
          </a:p>
          <a:p>
            <a:pPr eaLnBrk="1" hangingPunct="1">
              <a:defRPr/>
            </a:pPr>
            <a:endParaRPr lang="en-US" sz="1100" i="1" dirty="0">
              <a:latin typeface="Arial" charset="0"/>
              <a:cs typeface="Arial" charset="0"/>
            </a:endParaRPr>
          </a:p>
        </p:txBody>
      </p:sp>
    </p:spTree>
    <p:extLst>
      <p:ext uri="{BB962C8B-B14F-4D97-AF65-F5344CB8AC3E}">
        <p14:creationId xmlns:p14="http://schemas.microsoft.com/office/powerpoint/2010/main" val="1029076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BE6ABAF1-87A4-4BE1-AC44-A30906667464}"/>
              </a:ext>
            </a:extLst>
          </p:cNvPr>
          <p:cNvSpPr>
            <a:spLocks noGrp="1" noChangeArrowheads="1"/>
          </p:cNvSpPr>
          <p:nvPr>
            <p:ph type="title"/>
          </p:nvPr>
        </p:nvSpPr>
        <p:spPr>
          <a:xfrm>
            <a:off x="1776413" y="252413"/>
            <a:ext cx="8640762" cy="558800"/>
          </a:xfrm>
        </p:spPr>
        <p:txBody>
          <a:bodyPr/>
          <a:lstStyle/>
          <a:p>
            <a:r>
              <a:rPr lang="nb-NO" altLang="en-US" sz="2800"/>
              <a:t>Property calculations for single phase systems</a:t>
            </a:r>
            <a:endParaRPr lang="en-GB" altLang="en-US" sz="2800"/>
          </a:p>
        </p:txBody>
      </p:sp>
      <p:sp>
        <p:nvSpPr>
          <p:cNvPr id="28675" name="Content Placeholder 2">
            <a:extLst>
              <a:ext uri="{FF2B5EF4-FFF2-40B4-BE49-F238E27FC236}">
                <a16:creationId xmlns:a16="http://schemas.microsoft.com/office/drawing/2014/main" id="{8350D8EA-4059-41BD-92FE-36188A6A74E6}"/>
              </a:ext>
            </a:extLst>
          </p:cNvPr>
          <p:cNvSpPr>
            <a:spLocks noGrp="1" noChangeArrowheads="1"/>
          </p:cNvSpPr>
          <p:nvPr>
            <p:ph idx="1"/>
          </p:nvPr>
        </p:nvSpPr>
        <p:spPr>
          <a:xfrm>
            <a:off x="1784351" y="898525"/>
            <a:ext cx="8640763" cy="2794000"/>
          </a:xfrm>
        </p:spPr>
        <p:txBody>
          <a:bodyPr/>
          <a:lstStyle/>
          <a:p>
            <a:r>
              <a:rPr lang="nb-NO" altLang="en-US" sz="1200"/>
              <a:t>If a fluid is know to have only one phase – with known phase type (gas or liquid), calculations of properties is done using the method: </a:t>
            </a:r>
          </a:p>
          <a:p>
            <a:pPr lvl="1"/>
            <a:r>
              <a:rPr lang="nb-NO" altLang="en-US" sz="1200"/>
              <a:t>fluidName.init(1/2/3)</a:t>
            </a:r>
            <a:endParaRPr lang="en-GB" altLang="en-US" sz="1200"/>
          </a:p>
          <a:p>
            <a:pPr lvl="1"/>
            <a:r>
              <a:rPr lang="nb-NO" altLang="en-US" sz="1200"/>
              <a:t>init(1) – will calculate volume/density and fugasity coefficients</a:t>
            </a:r>
          </a:p>
          <a:p>
            <a:pPr lvl="1"/>
            <a:r>
              <a:rPr lang="nb-NO" altLang="en-US" sz="1200"/>
              <a:t>init(2) – will calculate additinally to init(1) calculate temperature and pressure derivatives of fugacity coefficients</a:t>
            </a:r>
          </a:p>
          <a:p>
            <a:pPr lvl="1"/>
            <a:r>
              <a:rPr lang="nb-NO" altLang="en-US" sz="1200"/>
              <a:t>init(3) – will additionally to init(2) calculate compsitional derivatives, such as derivative of fugacity with respect to composition</a:t>
            </a:r>
          </a:p>
          <a:p>
            <a:r>
              <a:rPr lang="nb-NO" altLang="en-US" sz="1200"/>
              <a:t>On a one phase systems – the number and type of phase has to be set</a:t>
            </a:r>
          </a:p>
          <a:p>
            <a:r>
              <a:rPr lang="nb-NO" altLang="en-US" sz="1200"/>
              <a:t>If physical properties (viscosity, conductivity, etc.) are needed the methods: fluidName.initPhysicalProperties() has to be called  befor retreieving the properties.</a:t>
            </a:r>
          </a:p>
        </p:txBody>
      </p:sp>
      <p:sp>
        <p:nvSpPr>
          <p:cNvPr id="6" name="TextBox 5">
            <a:extLst>
              <a:ext uri="{FF2B5EF4-FFF2-40B4-BE49-F238E27FC236}">
                <a16:creationId xmlns:a16="http://schemas.microsoft.com/office/drawing/2014/main" id="{459B8108-4946-41E9-890E-730E07BBEB20}"/>
              </a:ext>
            </a:extLst>
          </p:cNvPr>
          <p:cNvSpPr txBox="1"/>
          <p:nvPr/>
        </p:nvSpPr>
        <p:spPr>
          <a:xfrm>
            <a:off x="1984375" y="3444875"/>
            <a:ext cx="8051800" cy="3170238"/>
          </a:xfrm>
          <a:prstGeom prst="rect">
            <a:avLst/>
          </a:prstGeom>
          <a:solidFill>
            <a:schemeClr val="accent6">
              <a:lumMod val="20000"/>
              <a:lumOff val="80000"/>
            </a:schemeClr>
          </a:solidFill>
          <a:ln>
            <a:solidFill>
              <a:schemeClr val="tx1"/>
            </a:solidFill>
          </a:ln>
        </p:spPr>
        <p:txBody>
          <a:bodyPr>
            <a:spAutoFit/>
          </a:bodyPr>
          <a:lstStyle/>
          <a:p>
            <a:pPr eaLnBrk="1" hangingPunct="1">
              <a:defRPr/>
            </a:pPr>
            <a:r>
              <a:rPr lang="it-IT" sz="1000" i="1" dirty="0">
                <a:latin typeface="Arial" charset="0"/>
                <a:cs typeface="Arial" charset="0"/>
              </a:rPr>
              <a:t>pressure = 10.0;            			% pressure in bara</a:t>
            </a:r>
          </a:p>
          <a:p>
            <a:pPr eaLnBrk="1" hangingPunct="1">
              <a:defRPr/>
            </a:pPr>
            <a:r>
              <a:rPr lang="it-IT" sz="1000" i="1" dirty="0">
                <a:latin typeface="Arial" charset="0"/>
                <a:cs typeface="Arial" charset="0"/>
              </a:rPr>
              <a:t>temperature = 273.15;           			% temperature in Kelvin</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 = thermo('</a:t>
            </a:r>
            <a:r>
              <a:rPr lang="en-US" sz="1000" i="1" dirty="0" err="1">
                <a:latin typeface="Arial" charset="0"/>
                <a:cs typeface="Arial" charset="0"/>
              </a:rPr>
              <a:t>srk</a:t>
            </a:r>
            <a:r>
              <a:rPr lang="en-US" sz="1000" i="1" dirty="0">
                <a:latin typeface="Arial" charset="0"/>
                <a:cs typeface="Arial" charset="0"/>
              </a:rPr>
              <a:t>', temperature, pressure); 		% using the SRK-</a:t>
            </a:r>
            <a:r>
              <a:rPr lang="en-US" sz="1000" i="1" dirty="0" err="1">
                <a:latin typeface="Arial" charset="0"/>
                <a:cs typeface="Arial" charset="0"/>
              </a:rPr>
              <a:t>EoS</a:t>
            </a:r>
            <a:endParaRPr lang="en-US" sz="1000" i="1" dirty="0">
              <a:latin typeface="Arial" charset="0"/>
              <a:cs typeface="Arial" charset="0"/>
            </a:endParaRP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fluid_1.addComponent('methane', 1.0);       		% adding 1 mole/second of methane</a:t>
            </a:r>
          </a:p>
          <a:p>
            <a:pPr eaLnBrk="1" hangingPunct="1">
              <a:defRPr/>
            </a:pPr>
            <a:r>
              <a:rPr lang="en-US" sz="1000" i="1" dirty="0">
                <a:latin typeface="Arial" charset="0"/>
                <a:cs typeface="Arial" charset="0"/>
              </a:rPr>
              <a:t>fluid_1.addComponent('propane', 1.0);      	 	% adding 1 mole/second of propane</a:t>
            </a:r>
          </a:p>
          <a:p>
            <a:pPr eaLnBrk="1" hangingPunct="1">
              <a:defRPr/>
            </a:pPr>
            <a:r>
              <a:rPr lang="en-US" sz="1000" i="1" dirty="0">
                <a:latin typeface="Arial" charset="0"/>
                <a:cs typeface="Arial" charset="0"/>
              </a:rPr>
              <a:t> </a:t>
            </a:r>
          </a:p>
          <a:p>
            <a:pPr eaLnBrk="1" hangingPunct="1">
              <a:defRPr/>
            </a:pPr>
            <a:r>
              <a:rPr lang="en-US" sz="1000" i="1" dirty="0">
                <a:latin typeface="Arial" charset="0"/>
                <a:cs typeface="Arial" charset="0"/>
              </a:rPr>
              <a:t>fluid_1.createDatabase(1);          		% reading new parameters from database</a:t>
            </a:r>
          </a:p>
          <a:p>
            <a:pPr eaLnBrk="1" hangingPunct="1">
              <a:defRPr/>
            </a:pPr>
            <a:r>
              <a:rPr lang="en-US" sz="1000" i="1" dirty="0">
                <a:latin typeface="Arial" charset="0"/>
                <a:cs typeface="Arial" charset="0"/>
              </a:rPr>
              <a:t>fluid_1.setMixingRule(2);           			% using classic mixing rule with </a:t>
            </a:r>
            <a:r>
              <a:rPr lang="en-US" sz="1000" i="1" dirty="0" err="1">
                <a:latin typeface="Arial" charset="0"/>
                <a:cs typeface="Arial" charset="0"/>
              </a:rPr>
              <a:t>kij</a:t>
            </a:r>
            <a:endParaRPr lang="en-US" sz="1000" i="1" dirty="0">
              <a:latin typeface="Arial" charset="0"/>
              <a:cs typeface="Arial" charset="0"/>
            </a:endParaRP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fluid_1.init(0);				% a fluid need to be initialized using </a:t>
            </a:r>
            <a:r>
              <a:rPr lang="en-US" sz="1000" i="1" dirty="0" err="1">
                <a:latin typeface="Arial" charset="0"/>
                <a:cs typeface="Arial" charset="0"/>
              </a:rPr>
              <a:t>init</a:t>
            </a:r>
            <a:r>
              <a:rPr lang="en-US" sz="1000" i="1" dirty="0">
                <a:latin typeface="Arial" charset="0"/>
                <a:cs typeface="Arial" charset="0"/>
              </a:rPr>
              <a:t>(0)</a:t>
            </a:r>
          </a:p>
          <a:p>
            <a:pPr eaLnBrk="1" hangingPunct="1">
              <a:defRPr/>
            </a:pPr>
            <a:r>
              <a:rPr lang="en-US" sz="1000" i="1" dirty="0">
                <a:latin typeface="Arial" charset="0"/>
                <a:cs typeface="Arial" charset="0"/>
              </a:rPr>
              <a:t>fluid_1.setNumberOfPhases(1)			% setting number of phases to one</a:t>
            </a:r>
          </a:p>
          <a:p>
            <a:pPr eaLnBrk="1" hangingPunct="1">
              <a:defRPr/>
            </a:pPr>
            <a:r>
              <a:rPr lang="en-US" sz="1000" i="1" dirty="0">
                <a:latin typeface="Arial" charset="0"/>
                <a:cs typeface="Arial" charset="0"/>
              </a:rPr>
              <a:t>fluid_1.setPhaseType(0,1)			% setting first phase (0) to be of type gas (1)/liquid(0)</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fluid_1.init(3);				% calculates properties of the fluid</a:t>
            </a:r>
          </a:p>
          <a:p>
            <a:pPr eaLnBrk="1" hangingPunct="1">
              <a:defRPr/>
            </a:pPr>
            <a:r>
              <a:rPr lang="en-US" sz="1000" i="1" dirty="0">
                <a:latin typeface="Arial" charset="0"/>
                <a:cs typeface="Arial" charset="0"/>
              </a:rPr>
              <a:t>fluid_1.getPhase(0).</a:t>
            </a:r>
            <a:r>
              <a:rPr lang="en-US" sz="1000" i="1" dirty="0" err="1">
                <a:latin typeface="Arial" charset="0"/>
                <a:cs typeface="Arial" charset="0"/>
              </a:rPr>
              <a:t>getEnthalpy</a:t>
            </a:r>
            <a:r>
              <a:rPr lang="en-US" sz="1000" i="1" dirty="0">
                <a:latin typeface="Arial" charset="0"/>
                <a:cs typeface="Arial" charset="0"/>
              </a:rPr>
              <a:t>();		% reads the enthalpy</a:t>
            </a:r>
          </a:p>
          <a:p>
            <a:pPr eaLnBrk="1" hangingPunct="1">
              <a:defRPr/>
            </a:pPr>
            <a:endParaRPr lang="en-US" sz="1000" i="1" dirty="0">
              <a:latin typeface="Arial" charset="0"/>
              <a:cs typeface="Arial" charset="0"/>
            </a:endParaRPr>
          </a:p>
          <a:p>
            <a:pPr eaLnBrk="1" hangingPunct="1">
              <a:defRPr/>
            </a:pPr>
            <a:r>
              <a:rPr lang="en-US" sz="1000" i="1" dirty="0">
                <a:latin typeface="Arial" charset="0"/>
                <a:cs typeface="Arial" charset="0"/>
              </a:rPr>
              <a:t>fluid_1.initPhysicalProperties();			% calculates physical properties</a:t>
            </a:r>
          </a:p>
          <a:p>
            <a:pPr eaLnBrk="1" hangingPunct="1">
              <a:defRPr/>
            </a:pPr>
            <a:r>
              <a:rPr lang="en-US" sz="1000" i="1" dirty="0">
                <a:latin typeface="Arial" charset="0"/>
                <a:cs typeface="Arial" charset="0"/>
              </a:rPr>
              <a:t>fluid_1.getPhase(0).</a:t>
            </a:r>
            <a:r>
              <a:rPr lang="en-US" sz="1000" i="1" dirty="0" err="1">
                <a:latin typeface="Arial" charset="0"/>
                <a:cs typeface="Arial" charset="0"/>
              </a:rPr>
              <a:t>getPhysicalProperties</a:t>
            </a:r>
            <a:r>
              <a:rPr lang="en-US" sz="1000" i="1" dirty="0">
                <a:latin typeface="Arial" charset="0"/>
                <a:cs typeface="Arial" charset="0"/>
              </a:rPr>
              <a:t>().</a:t>
            </a:r>
            <a:r>
              <a:rPr lang="en-US" sz="1000" i="1" dirty="0" err="1">
                <a:latin typeface="Arial" charset="0"/>
                <a:cs typeface="Arial" charset="0"/>
              </a:rPr>
              <a:t>getViscosity</a:t>
            </a:r>
            <a:r>
              <a:rPr lang="en-US" sz="1000" i="1" dirty="0">
                <a:latin typeface="Arial" charset="0"/>
                <a:cs typeface="Arial" charset="0"/>
              </a:rPr>
              <a:t>()	% returns the calculated viscosity</a:t>
            </a:r>
          </a:p>
        </p:txBody>
      </p:sp>
    </p:spTree>
    <p:extLst>
      <p:ext uri="{BB962C8B-B14F-4D97-AF65-F5344CB8AC3E}">
        <p14:creationId xmlns:p14="http://schemas.microsoft.com/office/powerpoint/2010/main" val="3569360518"/>
      </p:ext>
    </p:extLst>
  </p:cSld>
  <p:clrMapOvr>
    <a:masterClrMapping/>
  </p:clrMapOvr>
</p:sld>
</file>

<file path=ppt/theme/theme1.xml><?xml version="1.0" encoding="utf-8"?>
<a:theme xmlns:a="http://schemas.openxmlformats.org/drawingml/2006/main" name="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External presentations.potx" id="{7806EC8F-5005-44B0-AF20-ED2FD1DB4B39}" vid="{0D618F24-87C4-4BFA-8004-AE7A7E8C0955}"/>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External presentations.potx" id="{7806EC8F-5005-44B0-AF20-ED2FD1DB4B39}" vid="{59E482BE-6450-4489-92F5-E1E1DB84465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For External presentations</Template>
  <TotalTime>6</TotalTime>
  <Words>3163</Words>
  <Application>Microsoft Office PowerPoint</Application>
  <PresentationFormat>Widescreen</PresentationFormat>
  <Paragraphs>1039</Paragraphs>
  <Slides>63</Slides>
  <Notes>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63</vt:i4>
      </vt:variant>
    </vt:vector>
  </HeadingPairs>
  <TitlesOfParts>
    <vt:vector size="71" baseType="lpstr">
      <vt:lpstr>Calibri</vt:lpstr>
      <vt:lpstr>Verdana</vt:lpstr>
      <vt:lpstr>Equinor Medium</vt:lpstr>
      <vt:lpstr>Equinor Light</vt:lpstr>
      <vt:lpstr>Arial</vt:lpstr>
      <vt:lpstr>Equinor</vt:lpstr>
      <vt:lpstr>Office-tema</vt:lpstr>
      <vt:lpstr>Custom Design</vt:lpstr>
      <vt:lpstr>Getting started with NeqSim in Matlab</vt:lpstr>
      <vt:lpstr>Outline</vt:lpstr>
      <vt:lpstr>Introduction to NeqSim for Matlab</vt:lpstr>
      <vt:lpstr>Setting up Matlab for first use of NeqSim</vt:lpstr>
      <vt:lpstr>Select thermodynamic model, create a fluid</vt:lpstr>
      <vt:lpstr>…and add components</vt:lpstr>
      <vt:lpstr>… and specifying mixing rule</vt:lpstr>
      <vt:lpstr>Putting it together..  Select thermodynamic model, create a fluid and add components</vt:lpstr>
      <vt:lpstr>Property calculations for single phase systems</vt:lpstr>
      <vt:lpstr>Reading thermodynamic properties [can be read after calling init(1/2/3)]</vt:lpstr>
      <vt:lpstr>Reading physical properties [can be read after calling initPhysicalProperties()]</vt:lpstr>
      <vt:lpstr>Equilibrium flash calculations</vt:lpstr>
      <vt:lpstr>Equilibrium flash calculations</vt:lpstr>
      <vt:lpstr>Equilibrium flash caculations</vt:lpstr>
      <vt:lpstr>Flash calculation sepcifications</vt:lpstr>
      <vt:lpstr>Multiphase flash calculations</vt:lpstr>
      <vt:lpstr>Hydrocarbon bubble/dew point, phase envelopes</vt:lpstr>
      <vt:lpstr>Freezing in hydrocarbon systems (LNG)</vt:lpstr>
      <vt:lpstr>Thermodynamic calculations with water</vt:lpstr>
      <vt:lpstr>Thermodynamic model selection for mixtures containing water</vt:lpstr>
      <vt:lpstr>Water saturation – calculating water content of a reservoir fluid</vt:lpstr>
      <vt:lpstr>Water, ice and hydrate dew points</vt:lpstr>
      <vt:lpstr>Thermodynamic calculations with methanol and glycol (TEG, MEG)</vt:lpstr>
      <vt:lpstr>Thermodynamic model selection for systems containing glycol and alcohols</vt:lpstr>
      <vt:lpstr>Phase equilibrium of gas, oil and glycol</vt:lpstr>
      <vt:lpstr>Ice, solid glycol, alcohols and complex freezing points</vt:lpstr>
      <vt:lpstr>Calculation of thermodynamic, physical and transport properties</vt:lpstr>
      <vt:lpstr>Density, Enthalpy, Entropy, etc.</vt:lpstr>
      <vt:lpstr>Viscosity, Conductivity</vt:lpstr>
      <vt:lpstr>Interfacial tension</vt:lpstr>
      <vt:lpstr>Solid adsorption</vt:lpstr>
      <vt:lpstr>Diffusion coefficients</vt:lpstr>
      <vt:lpstr>Characterization, PVT simulation and reservoir fluid tuning</vt:lpstr>
      <vt:lpstr>TBP fractions and model selection</vt:lpstr>
      <vt:lpstr>Defining and characterization of a fluid with a plus fractions</vt:lpstr>
      <vt:lpstr>PVT simulation</vt:lpstr>
      <vt:lpstr>PVT fluid tuning</vt:lpstr>
      <vt:lpstr>Hydrate modelling with NeqSim</vt:lpstr>
      <vt:lpstr>Hydrate equilibrium calculations</vt:lpstr>
      <vt:lpstr>Hydrate equilibrium calculations with inhibitors</vt:lpstr>
      <vt:lpstr>Hydrate equilibrium calculations with salts</vt:lpstr>
      <vt:lpstr>Top of line hydrate equilibrium</vt:lpstr>
      <vt:lpstr>Wax and asphaltene calculations</vt:lpstr>
      <vt:lpstr>Wax calculations</vt:lpstr>
      <vt:lpstr>Prediction of asphaltene content</vt:lpstr>
      <vt:lpstr>Non-equilibrium calculations</vt:lpstr>
      <vt:lpstr>Simulating two-phase non equilibrium processes</vt:lpstr>
      <vt:lpstr>Simulating total liquid evaporation processes</vt:lpstr>
      <vt:lpstr>Simulating nucleation and droplet growth</vt:lpstr>
      <vt:lpstr>Calculation of gas quality properties</vt:lpstr>
      <vt:lpstr>TBP fractions and model selection</vt:lpstr>
      <vt:lpstr>GCV, WI and relative density calculations (ISO6976-2005)</vt:lpstr>
      <vt:lpstr>Calculating water dew point (ISO 5198)</vt:lpstr>
      <vt:lpstr>Process simulation in NeqSim</vt:lpstr>
      <vt:lpstr>Defining streams</vt:lpstr>
      <vt:lpstr>Valves </vt:lpstr>
      <vt:lpstr>Separators and scrubbers</vt:lpstr>
      <vt:lpstr>Compressors and pumps</vt:lpstr>
      <vt:lpstr>Heat exchangers, heater and coolers</vt:lpstr>
      <vt:lpstr>Mixers</vt:lpstr>
      <vt:lpstr>Resirculation streams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started with NeqSim in Matlab</dc:title>
  <dc:creator>Even Solbraa</dc:creator>
  <cp:lastModifiedBy>Even Solbraa</cp:lastModifiedBy>
  <cp:revision>1</cp:revision>
  <dcterms:created xsi:type="dcterms:W3CDTF">2018-12-19T15:00:56Z</dcterms:created>
  <dcterms:modified xsi:type="dcterms:W3CDTF">2019-05-06T11:57:07Z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
    <vt:lpwstr>Internal</vt:lpwstr>
  </property>
</Properties>
</file>

<file path=docProps/thumbnail.jpeg>
</file>